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75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2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CFA59A-A065-4C5D-A584-4101DE37E6A6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5641F7-D60D-4DE4-8CB7-31653FC8909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7878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62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7638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5328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5703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2251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5831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1745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906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3984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91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8381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004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996EC-BB1D-45A3-B22A-36A4F71E01A4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25FCC-F2B6-410F-8F2E-6A7E3FBC8C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9119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Réunion DEAL- CUFR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20/03/2023</a:t>
            </a:r>
          </a:p>
        </p:txBody>
      </p:sp>
    </p:spTree>
    <p:extLst>
      <p:ext uri="{BB962C8B-B14F-4D97-AF65-F5344CB8AC3E}">
        <p14:creationId xmlns:p14="http://schemas.microsoft.com/office/powerpoint/2010/main" val="2717151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75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Bahnschrift Light Condensed" panose="020B0502040204020203" pitchFamily="34" charset="0"/>
              </a:rPr>
              <a:t>Résultats</a:t>
            </a:r>
            <a:r>
              <a:rPr lang="en-US" dirty="0">
                <a:latin typeface="Bahnschrift Light Condensed" panose="020B0502040204020203" pitchFamily="34" charset="0"/>
              </a:rPr>
              <a:t> </a:t>
            </a:r>
            <a:r>
              <a:rPr lang="en-US" dirty="0" err="1">
                <a:latin typeface="Bahnschrift Light Condensed" panose="020B0502040204020203" pitchFamily="34" charset="0"/>
              </a:rPr>
              <a:t>préliminaires</a:t>
            </a:r>
            <a:r>
              <a:rPr lang="en-US" dirty="0">
                <a:latin typeface="Bahnschrift Light Condensed" panose="020B0502040204020203" pitchFamily="34" charset="0"/>
              </a:rPr>
              <a:t> :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95DCC5-854B-1B1A-9743-A27EFCB34CCF}"/>
              </a:ext>
            </a:extLst>
          </p:cNvPr>
          <p:cNvCxnSpPr>
            <a:cxnSpLocks/>
          </p:cNvCxnSpPr>
          <p:nvPr/>
        </p:nvCxnSpPr>
        <p:spPr>
          <a:xfrm>
            <a:off x="0" y="1146128"/>
            <a:ext cx="1219200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E649C2AE-1EE9-9F2C-CC3F-5864CEF40FE6}"/>
              </a:ext>
            </a:extLst>
          </p:cNvPr>
          <p:cNvGrpSpPr/>
          <p:nvPr/>
        </p:nvGrpSpPr>
        <p:grpSpPr>
          <a:xfrm>
            <a:off x="1963601" y="1344317"/>
            <a:ext cx="9809299" cy="5035729"/>
            <a:chOff x="3282961" y="18754"/>
            <a:chExt cx="8835806" cy="30787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5291142-A081-D9BB-F1AD-FD81549EF8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80671"/>
            <a:stretch/>
          </p:blipFill>
          <p:spPr>
            <a:xfrm>
              <a:off x="3282962" y="18754"/>
              <a:ext cx="8835805" cy="132555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CB629AA-D4F7-12DC-FE22-DF70C82DD5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1429" r="9100" b="37425"/>
            <a:stretch/>
          </p:blipFill>
          <p:spPr>
            <a:xfrm>
              <a:off x="3282962" y="1344313"/>
              <a:ext cx="8031744" cy="76440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E449C76-01B6-661D-E1CB-876D1C188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3810" b="1772"/>
            <a:stretch/>
          </p:blipFill>
          <p:spPr>
            <a:xfrm>
              <a:off x="3282961" y="2108718"/>
              <a:ext cx="8835805" cy="98874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909C03C-E3E3-EBD6-19AA-D310B9057359}"/>
              </a:ext>
            </a:extLst>
          </p:cNvPr>
          <p:cNvSpPr txBox="1"/>
          <p:nvPr/>
        </p:nvSpPr>
        <p:spPr>
          <a:xfrm>
            <a:off x="1213793" y="1828234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Taille population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A882C7-B55F-1B3A-2424-7025ECFD3583}"/>
              </a:ext>
            </a:extLst>
          </p:cNvPr>
          <p:cNvSpPr txBox="1"/>
          <p:nvPr/>
        </p:nvSpPr>
        <p:spPr>
          <a:xfrm>
            <a:off x="1007706" y="2435465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urbanisée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19F5D8-F3D1-9948-85AA-9DA736498941}"/>
              </a:ext>
            </a:extLst>
          </p:cNvPr>
          <p:cNvSpPr txBox="1"/>
          <p:nvPr/>
        </p:nvSpPr>
        <p:spPr>
          <a:xfrm>
            <a:off x="1007705" y="3048796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cultivée</a:t>
            </a:r>
          </a:p>
        </p:txBody>
      </p:sp>
      <p:pic>
        <p:nvPicPr>
          <p:cNvPr id="13" name="Image 9">
            <a:extLst>
              <a:ext uri="{FF2B5EF4-FFF2-40B4-BE49-F238E27FC236}">
                <a16:creationId xmlns:a16="http://schemas.microsoft.com/office/drawing/2014/main" id="{97CDF33E-E607-EDB7-463C-1EDD6B3F43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44" y="2228344"/>
            <a:ext cx="825330" cy="8253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8D48E9-0535-34EF-FEA1-E624D578922F}"/>
              </a:ext>
            </a:extLst>
          </p:cNvPr>
          <p:cNvSpPr txBox="1"/>
          <p:nvPr/>
        </p:nvSpPr>
        <p:spPr>
          <a:xfrm>
            <a:off x="1007704" y="3662127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[Chlorophylle A]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772C86-1B7C-4ACE-6F9C-F4CA448AAA92}"/>
              </a:ext>
            </a:extLst>
          </p:cNvPr>
          <p:cNvSpPr txBox="1"/>
          <p:nvPr/>
        </p:nvSpPr>
        <p:spPr>
          <a:xfrm>
            <a:off x="1007704" y="4269903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[NH4]</a:t>
            </a:r>
          </a:p>
        </p:txBody>
      </p:sp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28A72CCD-3DB9-502E-6704-A2D07F166A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15" y="3717180"/>
            <a:ext cx="623387" cy="8674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52B6B80-A284-B90E-E9B5-4BDC1EBCFB93}"/>
              </a:ext>
            </a:extLst>
          </p:cNvPr>
          <p:cNvSpPr txBox="1"/>
          <p:nvPr/>
        </p:nvSpPr>
        <p:spPr>
          <a:xfrm>
            <a:off x="1213793" y="4872881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Sable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EB0455-C5F2-F583-E84F-7B41B550B0FB}"/>
              </a:ext>
            </a:extLst>
          </p:cNvPr>
          <p:cNvSpPr txBox="1"/>
          <p:nvPr/>
        </p:nvSpPr>
        <p:spPr>
          <a:xfrm>
            <a:off x="1213793" y="5492170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Vase</a:t>
            </a:r>
          </a:p>
        </p:txBody>
      </p:sp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7C11B8FB-A633-896A-5D93-25DCEDDAEBF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79" y="4888789"/>
            <a:ext cx="971212" cy="97121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724EAFF-8B43-E69A-99E8-85C37DD8DCD6}"/>
              </a:ext>
            </a:extLst>
          </p:cNvPr>
          <p:cNvSpPr txBox="1"/>
          <p:nvPr/>
        </p:nvSpPr>
        <p:spPr>
          <a:xfrm>
            <a:off x="3041779" y="1301586"/>
            <a:ext cx="2519266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Effet direct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5F3E5B-67CE-0E7F-6417-09AFF6CC9055}"/>
              </a:ext>
            </a:extLst>
          </p:cNvPr>
          <p:cNvSpPr txBox="1"/>
          <p:nvPr/>
        </p:nvSpPr>
        <p:spPr>
          <a:xfrm>
            <a:off x="5636557" y="1301586"/>
            <a:ext cx="2519266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Effet indirect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AC3DFC-A7B9-809E-3FAD-86CF0C2D5D61}"/>
              </a:ext>
            </a:extLst>
          </p:cNvPr>
          <p:cNvSpPr txBox="1"/>
          <p:nvPr/>
        </p:nvSpPr>
        <p:spPr>
          <a:xfrm>
            <a:off x="8226403" y="1301586"/>
            <a:ext cx="2519266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Effet total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93E0C4F-A283-E629-F8ED-FB89BABF44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345" t="53242" b="43895"/>
          <a:stretch/>
        </p:blipFill>
        <p:spPr>
          <a:xfrm>
            <a:off x="6394701" y="206731"/>
            <a:ext cx="947093" cy="32115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0F69304-F50F-56F0-97E2-770B6FA214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505" t="56284" r="-160" b="40853"/>
          <a:stretch/>
        </p:blipFill>
        <p:spPr>
          <a:xfrm>
            <a:off x="6394701" y="622859"/>
            <a:ext cx="947093" cy="32115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BBB9E9C-0CAC-66F4-38B2-E0FDC2A2FDA8}"/>
              </a:ext>
            </a:extLst>
          </p:cNvPr>
          <p:cNvSpPr txBox="1"/>
          <p:nvPr/>
        </p:nvSpPr>
        <p:spPr>
          <a:xfrm>
            <a:off x="6734971" y="165191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a-DK" sz="2000" dirty="0">
                <a:latin typeface="Bahnschrift SemiCondensed" panose="020B0502040204020203" pitchFamily="34" charset="0"/>
              </a:rPr>
              <a:t>Abondance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AEE4AE-48FF-D6D7-4150-957AD6B462B4}"/>
              </a:ext>
            </a:extLst>
          </p:cNvPr>
          <p:cNvSpPr txBox="1"/>
          <p:nvPr/>
        </p:nvSpPr>
        <p:spPr>
          <a:xfrm>
            <a:off x="6734970" y="559671"/>
            <a:ext cx="2388709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a-DK" sz="2000" dirty="0">
                <a:latin typeface="Bahnschrift SemiCondensed" panose="020B0502040204020203" pitchFamily="34" charset="0"/>
              </a:rPr>
              <a:t>Richesse spécifique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6D8FA22-FA5E-5B6E-4390-8F1AED369629}"/>
              </a:ext>
            </a:extLst>
          </p:cNvPr>
          <p:cNvSpPr/>
          <p:nvPr/>
        </p:nvSpPr>
        <p:spPr>
          <a:xfrm>
            <a:off x="8185845" y="1238906"/>
            <a:ext cx="5792755" cy="47726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4F0AC28-9092-8079-C18D-18ABC137BEA4}"/>
              </a:ext>
            </a:extLst>
          </p:cNvPr>
          <p:cNvSpPr/>
          <p:nvPr/>
        </p:nvSpPr>
        <p:spPr>
          <a:xfrm>
            <a:off x="8226403" y="3862182"/>
            <a:ext cx="5792755" cy="47726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79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75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Bahnschrift Light Condensed" panose="020B0502040204020203" pitchFamily="34" charset="0"/>
              </a:rPr>
              <a:t>Résultats</a:t>
            </a:r>
            <a:r>
              <a:rPr lang="en-US" dirty="0">
                <a:latin typeface="Bahnschrift Light Condensed" panose="020B0502040204020203" pitchFamily="34" charset="0"/>
              </a:rPr>
              <a:t> </a:t>
            </a:r>
            <a:r>
              <a:rPr lang="en-US" dirty="0" err="1">
                <a:latin typeface="Bahnschrift Light Condensed" panose="020B0502040204020203" pitchFamily="34" charset="0"/>
              </a:rPr>
              <a:t>préliminaires</a:t>
            </a:r>
            <a:r>
              <a:rPr lang="en-US" dirty="0">
                <a:latin typeface="Bahnschrift Light Condensed" panose="020B0502040204020203" pitchFamily="34" charset="0"/>
              </a:rPr>
              <a:t> :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95DCC5-854B-1B1A-9743-A27EFCB34CCF}"/>
              </a:ext>
            </a:extLst>
          </p:cNvPr>
          <p:cNvCxnSpPr>
            <a:cxnSpLocks/>
          </p:cNvCxnSpPr>
          <p:nvPr/>
        </p:nvCxnSpPr>
        <p:spPr>
          <a:xfrm>
            <a:off x="0" y="1146128"/>
            <a:ext cx="1219200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E649C2AE-1EE9-9F2C-CC3F-5864CEF40FE6}"/>
              </a:ext>
            </a:extLst>
          </p:cNvPr>
          <p:cNvGrpSpPr/>
          <p:nvPr/>
        </p:nvGrpSpPr>
        <p:grpSpPr>
          <a:xfrm>
            <a:off x="1963601" y="1344317"/>
            <a:ext cx="9809299" cy="5035729"/>
            <a:chOff x="3282961" y="18754"/>
            <a:chExt cx="8835806" cy="30787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5291142-A081-D9BB-F1AD-FD81549EF8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80671"/>
            <a:stretch/>
          </p:blipFill>
          <p:spPr>
            <a:xfrm>
              <a:off x="3282962" y="18754"/>
              <a:ext cx="8835805" cy="132555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CB629AA-D4F7-12DC-FE22-DF70C82DD5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1429" r="9100" b="37425"/>
            <a:stretch/>
          </p:blipFill>
          <p:spPr>
            <a:xfrm>
              <a:off x="3282962" y="1344313"/>
              <a:ext cx="8031744" cy="76440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E449C76-01B6-661D-E1CB-876D1C188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3810" b="1772"/>
            <a:stretch/>
          </p:blipFill>
          <p:spPr>
            <a:xfrm>
              <a:off x="3282961" y="2108718"/>
              <a:ext cx="8835805" cy="98874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909C03C-E3E3-EBD6-19AA-D310B9057359}"/>
              </a:ext>
            </a:extLst>
          </p:cNvPr>
          <p:cNvSpPr txBox="1"/>
          <p:nvPr/>
        </p:nvSpPr>
        <p:spPr>
          <a:xfrm>
            <a:off x="1213793" y="1828234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Taille population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A882C7-B55F-1B3A-2424-7025ECFD3583}"/>
              </a:ext>
            </a:extLst>
          </p:cNvPr>
          <p:cNvSpPr txBox="1"/>
          <p:nvPr/>
        </p:nvSpPr>
        <p:spPr>
          <a:xfrm>
            <a:off x="1007706" y="2435465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urbanisée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19F5D8-F3D1-9948-85AA-9DA736498941}"/>
              </a:ext>
            </a:extLst>
          </p:cNvPr>
          <p:cNvSpPr txBox="1"/>
          <p:nvPr/>
        </p:nvSpPr>
        <p:spPr>
          <a:xfrm>
            <a:off x="1007705" y="3048796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cultivée</a:t>
            </a:r>
          </a:p>
        </p:txBody>
      </p:sp>
      <p:pic>
        <p:nvPicPr>
          <p:cNvPr id="13" name="Image 9">
            <a:extLst>
              <a:ext uri="{FF2B5EF4-FFF2-40B4-BE49-F238E27FC236}">
                <a16:creationId xmlns:a16="http://schemas.microsoft.com/office/drawing/2014/main" id="{97CDF33E-E607-EDB7-463C-1EDD6B3F43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44" y="2228344"/>
            <a:ext cx="825330" cy="8253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8D48E9-0535-34EF-FEA1-E624D578922F}"/>
              </a:ext>
            </a:extLst>
          </p:cNvPr>
          <p:cNvSpPr txBox="1"/>
          <p:nvPr/>
        </p:nvSpPr>
        <p:spPr>
          <a:xfrm>
            <a:off x="1007704" y="3662127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[Chlorophylle A]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772C86-1B7C-4ACE-6F9C-F4CA448AAA92}"/>
              </a:ext>
            </a:extLst>
          </p:cNvPr>
          <p:cNvSpPr txBox="1"/>
          <p:nvPr/>
        </p:nvSpPr>
        <p:spPr>
          <a:xfrm>
            <a:off x="1007704" y="4269903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[NH4]</a:t>
            </a:r>
          </a:p>
        </p:txBody>
      </p:sp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28A72CCD-3DB9-502E-6704-A2D07F166A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15" y="3717180"/>
            <a:ext cx="623387" cy="8674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52B6B80-A284-B90E-E9B5-4BDC1EBCFB93}"/>
              </a:ext>
            </a:extLst>
          </p:cNvPr>
          <p:cNvSpPr txBox="1"/>
          <p:nvPr/>
        </p:nvSpPr>
        <p:spPr>
          <a:xfrm>
            <a:off x="1213793" y="4872881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Sable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EB0455-C5F2-F583-E84F-7B41B550B0FB}"/>
              </a:ext>
            </a:extLst>
          </p:cNvPr>
          <p:cNvSpPr txBox="1"/>
          <p:nvPr/>
        </p:nvSpPr>
        <p:spPr>
          <a:xfrm>
            <a:off x="1213793" y="5492170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Vase</a:t>
            </a:r>
          </a:p>
        </p:txBody>
      </p:sp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7C11B8FB-A633-896A-5D93-25DCEDDAEBF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79" y="4888789"/>
            <a:ext cx="971212" cy="97121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724EAFF-8B43-E69A-99E8-85C37DD8DCD6}"/>
              </a:ext>
            </a:extLst>
          </p:cNvPr>
          <p:cNvSpPr txBox="1"/>
          <p:nvPr/>
        </p:nvSpPr>
        <p:spPr>
          <a:xfrm>
            <a:off x="3041779" y="1301586"/>
            <a:ext cx="2519266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Effet direct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5F3E5B-67CE-0E7F-6417-09AFF6CC9055}"/>
              </a:ext>
            </a:extLst>
          </p:cNvPr>
          <p:cNvSpPr txBox="1"/>
          <p:nvPr/>
        </p:nvSpPr>
        <p:spPr>
          <a:xfrm>
            <a:off x="5636557" y="1301586"/>
            <a:ext cx="2519266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Effet indirect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AC3DFC-A7B9-809E-3FAD-86CF0C2D5D61}"/>
              </a:ext>
            </a:extLst>
          </p:cNvPr>
          <p:cNvSpPr txBox="1"/>
          <p:nvPr/>
        </p:nvSpPr>
        <p:spPr>
          <a:xfrm>
            <a:off x="8226403" y="1301586"/>
            <a:ext cx="2519266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Effet total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93E0C4F-A283-E629-F8ED-FB89BABF44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345" t="53242" b="43895"/>
          <a:stretch/>
        </p:blipFill>
        <p:spPr>
          <a:xfrm>
            <a:off x="6394701" y="206731"/>
            <a:ext cx="947093" cy="32115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0F69304-F50F-56F0-97E2-770B6FA214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505" t="56284" r="-160" b="40853"/>
          <a:stretch/>
        </p:blipFill>
        <p:spPr>
          <a:xfrm>
            <a:off x="6394701" y="622859"/>
            <a:ext cx="947093" cy="32115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BBB9E9C-0CAC-66F4-38B2-E0FDC2A2FDA8}"/>
              </a:ext>
            </a:extLst>
          </p:cNvPr>
          <p:cNvSpPr txBox="1"/>
          <p:nvPr/>
        </p:nvSpPr>
        <p:spPr>
          <a:xfrm>
            <a:off x="6734971" y="165191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a-DK" sz="2000" dirty="0">
                <a:latin typeface="Bahnschrift SemiCondensed" panose="020B0502040204020203" pitchFamily="34" charset="0"/>
              </a:rPr>
              <a:t>Abondance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AEE4AE-48FF-D6D7-4150-957AD6B462B4}"/>
              </a:ext>
            </a:extLst>
          </p:cNvPr>
          <p:cNvSpPr txBox="1"/>
          <p:nvPr/>
        </p:nvSpPr>
        <p:spPr>
          <a:xfrm>
            <a:off x="6734970" y="559671"/>
            <a:ext cx="2388709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a-DK" sz="2000" dirty="0">
                <a:latin typeface="Bahnschrift SemiCondensed" panose="020B0502040204020203" pitchFamily="34" charset="0"/>
              </a:rPr>
              <a:t>Richesse spécifique</a:t>
            </a:r>
          </a:p>
        </p:txBody>
      </p:sp>
    </p:spTree>
    <p:extLst>
      <p:ext uri="{BB962C8B-B14F-4D97-AF65-F5344CB8AC3E}">
        <p14:creationId xmlns:p14="http://schemas.microsoft.com/office/powerpoint/2010/main" val="1018534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75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Bahnschrift Light Condensed" panose="020B0502040204020203" pitchFamily="34" charset="0"/>
              </a:rPr>
              <a:t>Résultats</a:t>
            </a:r>
            <a:r>
              <a:rPr lang="en-US" dirty="0">
                <a:latin typeface="Bahnschrift Light Condensed" panose="020B0502040204020203" pitchFamily="34" charset="0"/>
              </a:rPr>
              <a:t> </a:t>
            </a:r>
            <a:r>
              <a:rPr lang="en-US" dirty="0" err="1">
                <a:latin typeface="Bahnschrift Light Condensed" panose="020B0502040204020203" pitchFamily="34" charset="0"/>
              </a:rPr>
              <a:t>préliminaires</a:t>
            </a:r>
            <a:r>
              <a:rPr lang="en-US" dirty="0">
                <a:latin typeface="Bahnschrift Light Condensed" panose="020B0502040204020203" pitchFamily="34" charset="0"/>
              </a:rPr>
              <a:t> :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95DCC5-854B-1B1A-9743-A27EFCB34CCF}"/>
              </a:ext>
            </a:extLst>
          </p:cNvPr>
          <p:cNvCxnSpPr>
            <a:cxnSpLocks/>
          </p:cNvCxnSpPr>
          <p:nvPr/>
        </p:nvCxnSpPr>
        <p:spPr>
          <a:xfrm>
            <a:off x="0" y="1146128"/>
            <a:ext cx="1219200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909C03C-E3E3-EBD6-19AA-D310B9057359}"/>
              </a:ext>
            </a:extLst>
          </p:cNvPr>
          <p:cNvSpPr txBox="1"/>
          <p:nvPr/>
        </p:nvSpPr>
        <p:spPr>
          <a:xfrm>
            <a:off x="1110748" y="1464663"/>
            <a:ext cx="1827988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Taille population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A882C7-B55F-1B3A-2424-7025ECFD3583}"/>
              </a:ext>
            </a:extLst>
          </p:cNvPr>
          <p:cNvSpPr txBox="1"/>
          <p:nvPr/>
        </p:nvSpPr>
        <p:spPr>
          <a:xfrm>
            <a:off x="1007705" y="3486154"/>
            <a:ext cx="2034075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urbanisée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19F5D8-F3D1-9948-85AA-9DA736498941}"/>
              </a:ext>
            </a:extLst>
          </p:cNvPr>
          <p:cNvSpPr txBox="1"/>
          <p:nvPr/>
        </p:nvSpPr>
        <p:spPr>
          <a:xfrm>
            <a:off x="1007705" y="5437483"/>
            <a:ext cx="2034075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cultivée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8D48E9-0535-34EF-FEA1-E624D578922F}"/>
              </a:ext>
            </a:extLst>
          </p:cNvPr>
          <p:cNvSpPr txBox="1"/>
          <p:nvPr/>
        </p:nvSpPr>
        <p:spPr>
          <a:xfrm>
            <a:off x="4851914" y="4312093"/>
            <a:ext cx="2034075" cy="40011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[Chlorophylle A]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772C86-1B7C-4ACE-6F9C-F4CA448AAA92}"/>
              </a:ext>
            </a:extLst>
          </p:cNvPr>
          <p:cNvSpPr txBox="1"/>
          <p:nvPr/>
        </p:nvSpPr>
        <p:spPr>
          <a:xfrm>
            <a:off x="5481731" y="2427781"/>
            <a:ext cx="816431" cy="40011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[NH4]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2B6B80-A284-B90E-E9B5-4BDC1EBCFB93}"/>
              </a:ext>
            </a:extLst>
          </p:cNvPr>
          <p:cNvSpPr txBox="1"/>
          <p:nvPr/>
        </p:nvSpPr>
        <p:spPr>
          <a:xfrm>
            <a:off x="7870369" y="1846194"/>
            <a:ext cx="774441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Sable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EB0455-C5F2-F583-E84F-7B41B550B0FB}"/>
              </a:ext>
            </a:extLst>
          </p:cNvPr>
          <p:cNvSpPr txBox="1"/>
          <p:nvPr/>
        </p:nvSpPr>
        <p:spPr>
          <a:xfrm>
            <a:off x="7912359" y="5037373"/>
            <a:ext cx="69046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Vase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AEE4AE-48FF-D6D7-4150-957AD6B462B4}"/>
              </a:ext>
            </a:extLst>
          </p:cNvPr>
          <p:cNvSpPr txBox="1"/>
          <p:nvPr/>
        </p:nvSpPr>
        <p:spPr>
          <a:xfrm>
            <a:off x="9720766" y="3486154"/>
            <a:ext cx="2147773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latin typeface="Bahnschrift SemiCondensed" panose="020B0502040204020203" pitchFamily="34" charset="0"/>
              </a:rPr>
              <a:t>Richesse spécifique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06E80679-B83D-A641-42B1-117A89570513}"/>
              </a:ext>
            </a:extLst>
          </p:cNvPr>
          <p:cNvCxnSpPr>
            <a:cxnSpLocks/>
            <a:stCxn id="8" idx="3"/>
            <a:endCxn id="26" idx="0"/>
          </p:cNvCxnSpPr>
          <p:nvPr/>
        </p:nvCxnSpPr>
        <p:spPr>
          <a:xfrm>
            <a:off x="2938736" y="1664718"/>
            <a:ext cx="7855917" cy="1821436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003F0C8-8D04-3077-2247-4ECC519ACCAA}"/>
              </a:ext>
            </a:extLst>
          </p:cNvPr>
          <p:cNvCxnSpPr>
            <a:cxnSpLocks/>
          </p:cNvCxnSpPr>
          <p:nvPr/>
        </p:nvCxnSpPr>
        <p:spPr>
          <a:xfrm>
            <a:off x="2938736" y="1864773"/>
            <a:ext cx="2542995" cy="5630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FE87EB6-3BD5-FA63-65B7-34FD1829CB31}"/>
              </a:ext>
            </a:extLst>
          </p:cNvPr>
          <p:cNvCxnSpPr>
            <a:cxnSpLocks/>
          </p:cNvCxnSpPr>
          <p:nvPr/>
        </p:nvCxnSpPr>
        <p:spPr>
          <a:xfrm>
            <a:off x="8644810" y="2246304"/>
            <a:ext cx="1297766" cy="123985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86D9945-A8F4-DEEE-BD17-C2D6DC40E7B4}"/>
              </a:ext>
            </a:extLst>
          </p:cNvPr>
          <p:cNvCxnSpPr>
            <a:cxnSpLocks/>
            <a:stCxn id="9" idx="3"/>
            <a:endCxn id="26" idx="1"/>
          </p:cNvCxnSpPr>
          <p:nvPr/>
        </p:nvCxnSpPr>
        <p:spPr>
          <a:xfrm>
            <a:off x="3041780" y="3686209"/>
            <a:ext cx="667898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177B9C8-C82B-26DD-F628-EBB2980FD304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298162" y="2627836"/>
            <a:ext cx="3422604" cy="8583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EAEB206-D03F-3D5F-0E3B-70A72DC619E7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6885989" y="3886264"/>
            <a:ext cx="2834777" cy="6258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88E2784-22E2-6FEE-2023-2D844853301F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3041780" y="4512148"/>
            <a:ext cx="1810134" cy="92533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44DAF20-E352-814D-E4B0-0E53150C4ECD}"/>
              </a:ext>
            </a:extLst>
          </p:cNvPr>
          <p:cNvCxnSpPr>
            <a:cxnSpLocks/>
          </p:cNvCxnSpPr>
          <p:nvPr/>
        </p:nvCxnSpPr>
        <p:spPr>
          <a:xfrm flipV="1">
            <a:off x="3041780" y="2827891"/>
            <a:ext cx="2437620" cy="65826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156DAC62-8CC9-0EB8-78CD-781D28D8A949}"/>
              </a:ext>
            </a:extLst>
          </p:cNvPr>
          <p:cNvCxnSpPr>
            <a:cxnSpLocks/>
            <a:stCxn id="11" idx="3"/>
            <a:endCxn id="20" idx="2"/>
          </p:cNvCxnSpPr>
          <p:nvPr/>
        </p:nvCxnSpPr>
        <p:spPr>
          <a:xfrm flipV="1">
            <a:off x="3041780" y="5437483"/>
            <a:ext cx="5215813" cy="2000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F43576D3-9B0A-5259-BC18-2945F67E72FC}"/>
              </a:ext>
            </a:extLst>
          </p:cNvPr>
          <p:cNvCxnSpPr>
            <a:cxnSpLocks/>
            <a:stCxn id="20" idx="3"/>
            <a:endCxn id="26" idx="2"/>
          </p:cNvCxnSpPr>
          <p:nvPr/>
        </p:nvCxnSpPr>
        <p:spPr>
          <a:xfrm flipV="1">
            <a:off x="8602826" y="3886264"/>
            <a:ext cx="2191827" cy="1351164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DB9BB3B4-2A67-D78A-F3B2-3641CB91C25C}"/>
              </a:ext>
            </a:extLst>
          </p:cNvPr>
          <p:cNvCxnSpPr>
            <a:stCxn id="15" idx="2"/>
            <a:endCxn id="20" idx="1"/>
          </p:cNvCxnSpPr>
          <p:nvPr/>
        </p:nvCxnSpPr>
        <p:spPr>
          <a:xfrm rot="16200000" flipH="1">
            <a:off x="6628043" y="3953111"/>
            <a:ext cx="525225" cy="2043407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115C75C4-DD97-D3E5-ED05-E637BC95908F}"/>
              </a:ext>
            </a:extLst>
          </p:cNvPr>
          <p:cNvCxnSpPr>
            <a:cxnSpLocks/>
          </p:cNvCxnSpPr>
          <p:nvPr/>
        </p:nvCxnSpPr>
        <p:spPr>
          <a:xfrm>
            <a:off x="9174727" y="6052199"/>
            <a:ext cx="40607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F6EE9D5B-84D7-4141-C222-E1191A08329A}"/>
              </a:ext>
            </a:extLst>
          </p:cNvPr>
          <p:cNvCxnSpPr>
            <a:cxnSpLocks/>
          </p:cNvCxnSpPr>
          <p:nvPr/>
        </p:nvCxnSpPr>
        <p:spPr>
          <a:xfrm>
            <a:off x="9181343" y="6420160"/>
            <a:ext cx="399462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CA5FB0B4-3C7F-9082-E341-2EFD7543CEF3}"/>
              </a:ext>
            </a:extLst>
          </p:cNvPr>
          <p:cNvSpPr txBox="1"/>
          <p:nvPr/>
        </p:nvSpPr>
        <p:spPr>
          <a:xfrm>
            <a:off x="9669883" y="5867533"/>
            <a:ext cx="214777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da-DK" dirty="0">
                <a:latin typeface="Bahnschrift SemiCondensed" panose="020B0502040204020203" pitchFamily="34" charset="0"/>
              </a:rPr>
              <a:t>Effet positif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6036BE0-3B03-0854-1AB5-17F67CB15043}"/>
              </a:ext>
            </a:extLst>
          </p:cNvPr>
          <p:cNvSpPr txBox="1"/>
          <p:nvPr/>
        </p:nvSpPr>
        <p:spPr>
          <a:xfrm>
            <a:off x="9669883" y="6236865"/>
            <a:ext cx="214777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da-DK" dirty="0">
                <a:latin typeface="Bahnschrift SemiCondensed" panose="020B0502040204020203" pitchFamily="34" charset="0"/>
              </a:rPr>
              <a:t>Effet négatif</a:t>
            </a:r>
          </a:p>
        </p:txBody>
      </p:sp>
      <p:cxnSp>
        <p:nvCxnSpPr>
          <p:cNvPr id="114" name="Connector: Elbow 113">
            <a:extLst>
              <a:ext uri="{FF2B5EF4-FFF2-40B4-BE49-F238E27FC236}">
                <a16:creationId xmlns:a16="http://schemas.microsoft.com/office/drawing/2014/main" id="{80D37AB2-C601-93B8-EC93-F5E77A32CA6A}"/>
              </a:ext>
            </a:extLst>
          </p:cNvPr>
          <p:cNvCxnSpPr>
            <a:stCxn id="11" idx="1"/>
            <a:endCxn id="16" idx="1"/>
          </p:cNvCxnSpPr>
          <p:nvPr/>
        </p:nvCxnSpPr>
        <p:spPr>
          <a:xfrm rot="10800000" flipH="1">
            <a:off x="1007705" y="2627836"/>
            <a:ext cx="4474026" cy="3009702"/>
          </a:xfrm>
          <a:prstGeom prst="bentConnector3">
            <a:avLst>
              <a:gd name="adj1" fmla="val -510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951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Avancé </a:t>
            </a:r>
            <a:r>
              <a:rPr lang="fr-FR" dirty="0" err="1"/>
              <a:t>EpoDic</a:t>
            </a:r>
            <a:r>
              <a:rPr lang="fr-FR" dirty="0"/>
              <a:t> II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Echantillonnage</a:t>
            </a:r>
          </a:p>
          <a:p>
            <a:r>
              <a:rPr lang="fr-FR" dirty="0"/>
              <a:t>Analyses causales</a:t>
            </a:r>
          </a:p>
          <a:p>
            <a:r>
              <a:rPr lang="fr-FR" dirty="0"/>
              <a:t>Ecole Eponge</a:t>
            </a:r>
          </a:p>
          <a:p>
            <a:r>
              <a:rPr lang="fr-FR" dirty="0"/>
              <a:t>Détermination et description fonctionnelle des morphotypes</a:t>
            </a:r>
          </a:p>
        </p:txBody>
      </p:sp>
    </p:spTree>
    <p:extLst>
      <p:ext uri="{BB962C8B-B14F-4D97-AF65-F5344CB8AC3E}">
        <p14:creationId xmlns:p14="http://schemas.microsoft.com/office/powerpoint/2010/main" val="2280632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à coins arrondis 25"/>
          <p:cNvSpPr/>
          <p:nvPr/>
        </p:nvSpPr>
        <p:spPr>
          <a:xfrm>
            <a:off x="1704470" y="3763017"/>
            <a:ext cx="3952695" cy="3009024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83"/>
          </a:p>
        </p:txBody>
      </p:sp>
      <p:sp>
        <p:nvSpPr>
          <p:cNvPr id="24" name="Rectangle 23"/>
          <p:cNvSpPr/>
          <p:nvPr/>
        </p:nvSpPr>
        <p:spPr>
          <a:xfrm>
            <a:off x="1674173" y="34877"/>
            <a:ext cx="8846480" cy="32283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83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C5AB579-5BCE-4785-98C9-295E4A56A7D1}"/>
              </a:ext>
            </a:extLst>
          </p:cNvPr>
          <p:cNvSpPr txBox="1"/>
          <p:nvPr/>
        </p:nvSpPr>
        <p:spPr>
          <a:xfrm>
            <a:off x="1674173" y="40623"/>
            <a:ext cx="8846481" cy="28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29" b="1" i="1" dirty="0" err="1">
                <a:solidFill>
                  <a:schemeClr val="accent5">
                    <a:lumMod val="75000"/>
                  </a:schemeClr>
                </a:solidFill>
              </a:rPr>
              <a:t>Stylissa</a:t>
            </a:r>
            <a:r>
              <a:rPr lang="fr-FR" sz="1229" b="1" i="1" dirty="0">
                <a:solidFill>
                  <a:schemeClr val="accent5">
                    <a:lumMod val="75000"/>
                  </a:schemeClr>
                </a:solidFill>
              </a:rPr>
              <a:t> massa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06F685A-AD8C-44AD-B7EC-8CDE95F5C699}"/>
              </a:ext>
            </a:extLst>
          </p:cNvPr>
          <p:cNvSpPr txBox="1"/>
          <p:nvPr/>
        </p:nvSpPr>
        <p:spPr>
          <a:xfrm>
            <a:off x="6268644" y="3109044"/>
            <a:ext cx="4358938" cy="190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71" b="1" dirty="0"/>
              <a:t>CLASSIFICATION</a:t>
            </a:r>
          </a:p>
          <a:p>
            <a:endParaRPr lang="fr-FR" sz="1071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fr-FR" sz="1075" b="1" dirty="0">
                <a:solidFill>
                  <a:schemeClr val="accent5">
                    <a:lumMod val="75000"/>
                  </a:schemeClr>
                </a:solidFill>
              </a:rPr>
              <a:t>Phylum / Classe / Sous-Classe / Ordre / Famille / Genre / Espèce</a:t>
            </a:r>
          </a:p>
          <a:p>
            <a:endParaRPr lang="fr-FR" sz="1071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fr-FR" sz="1071" b="1" dirty="0">
                <a:solidFill>
                  <a:schemeClr val="accent5">
                    <a:lumMod val="75000"/>
                  </a:schemeClr>
                </a:solidFill>
              </a:rPr>
              <a:t>Phylum : </a:t>
            </a:r>
            <a:r>
              <a:rPr lang="fr-FR" sz="1071" dirty="0" err="1">
                <a:solidFill>
                  <a:schemeClr val="accent5">
                    <a:lumMod val="75000"/>
                  </a:schemeClr>
                </a:solidFill>
              </a:rPr>
              <a:t>Porifera</a:t>
            </a:r>
            <a:r>
              <a:rPr lang="fr-FR" sz="1071" dirty="0">
                <a:solidFill>
                  <a:schemeClr val="accent5">
                    <a:lumMod val="75000"/>
                  </a:schemeClr>
                </a:solidFill>
              </a:rPr>
              <a:t> (Grant, 1836)</a:t>
            </a:r>
            <a:endParaRPr lang="fr-FR" sz="1071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fr-FR" sz="1071" b="1" dirty="0">
                <a:solidFill>
                  <a:schemeClr val="accent5">
                    <a:lumMod val="75000"/>
                  </a:schemeClr>
                </a:solidFill>
              </a:rPr>
              <a:t>Classe : </a:t>
            </a:r>
            <a:r>
              <a:rPr lang="fr-FR" sz="1071" dirty="0" err="1">
                <a:solidFill>
                  <a:schemeClr val="accent5">
                    <a:lumMod val="75000"/>
                  </a:schemeClr>
                </a:solidFill>
              </a:rPr>
              <a:t>Demospongiae</a:t>
            </a:r>
            <a:r>
              <a:rPr lang="fr-FR" sz="1071" dirty="0">
                <a:solidFill>
                  <a:schemeClr val="accent5">
                    <a:lumMod val="75000"/>
                  </a:schemeClr>
                </a:solidFill>
              </a:rPr>
              <a:t> (</a:t>
            </a:r>
            <a:r>
              <a:rPr lang="fr-FR" sz="1071" dirty="0" err="1">
                <a:solidFill>
                  <a:schemeClr val="accent5">
                    <a:lumMod val="75000"/>
                  </a:schemeClr>
                </a:solidFill>
              </a:rPr>
              <a:t>Sollas</a:t>
            </a:r>
            <a:r>
              <a:rPr lang="fr-FR" sz="1071" dirty="0">
                <a:solidFill>
                  <a:schemeClr val="accent5">
                    <a:lumMod val="75000"/>
                  </a:schemeClr>
                </a:solidFill>
              </a:rPr>
              <a:t>, 1885)</a:t>
            </a:r>
          </a:p>
          <a:p>
            <a:r>
              <a:rPr lang="fr-FR" sz="1071" b="1" dirty="0">
                <a:solidFill>
                  <a:schemeClr val="accent5">
                    <a:lumMod val="75000"/>
                  </a:schemeClr>
                </a:solidFill>
              </a:rPr>
              <a:t>Sous-classe : </a:t>
            </a:r>
            <a:r>
              <a:rPr lang="fr-FR" sz="1071" dirty="0" err="1">
                <a:solidFill>
                  <a:schemeClr val="accent5">
                    <a:lumMod val="75000"/>
                  </a:schemeClr>
                </a:solidFill>
              </a:rPr>
              <a:t>Heteroscleromorpha</a:t>
            </a:r>
            <a:endParaRPr lang="fr-FR" sz="1071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fr-FR" sz="1071" b="1" dirty="0">
                <a:solidFill>
                  <a:schemeClr val="accent5">
                    <a:lumMod val="75000"/>
                  </a:schemeClr>
                </a:solidFill>
              </a:rPr>
              <a:t>Ordre : </a:t>
            </a:r>
            <a:r>
              <a:rPr lang="fr-FR" sz="1071" dirty="0" err="1">
                <a:solidFill>
                  <a:schemeClr val="accent5">
                    <a:lumMod val="75000"/>
                  </a:schemeClr>
                </a:solidFill>
              </a:rPr>
              <a:t>Scopalinida</a:t>
            </a:r>
            <a:endParaRPr lang="fr-FR" sz="1071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fr-FR" sz="1071" b="1" dirty="0">
                <a:solidFill>
                  <a:schemeClr val="accent5">
                    <a:lumMod val="75000"/>
                  </a:schemeClr>
                </a:solidFill>
              </a:rPr>
              <a:t>Famille : </a:t>
            </a:r>
            <a:r>
              <a:rPr lang="fr-FR" sz="1071" dirty="0" err="1">
                <a:solidFill>
                  <a:schemeClr val="accent5">
                    <a:lumMod val="75000"/>
                  </a:schemeClr>
                </a:solidFill>
              </a:rPr>
              <a:t>Scopalinidae</a:t>
            </a:r>
            <a:endParaRPr lang="fr-FR" sz="1071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fr-FR" sz="1071" b="1" dirty="0">
                <a:solidFill>
                  <a:schemeClr val="accent5">
                    <a:lumMod val="75000"/>
                  </a:schemeClr>
                </a:solidFill>
              </a:rPr>
              <a:t>Genre : </a:t>
            </a:r>
            <a:r>
              <a:rPr lang="fr-FR" sz="1071" dirty="0" err="1">
                <a:solidFill>
                  <a:schemeClr val="accent5">
                    <a:lumMod val="75000"/>
                  </a:schemeClr>
                </a:solidFill>
              </a:rPr>
              <a:t>Stylissa</a:t>
            </a:r>
            <a:r>
              <a:rPr lang="fr-FR" sz="1071" dirty="0">
                <a:solidFill>
                  <a:schemeClr val="accent5">
                    <a:lumMod val="75000"/>
                  </a:schemeClr>
                </a:solidFill>
              </a:rPr>
              <a:t> (</a:t>
            </a:r>
            <a:r>
              <a:rPr lang="fr-FR" sz="1071" dirty="0" err="1">
                <a:solidFill>
                  <a:schemeClr val="accent5">
                    <a:lumMod val="75000"/>
                  </a:schemeClr>
                </a:solidFill>
              </a:rPr>
              <a:t>Hallmann</a:t>
            </a:r>
            <a:r>
              <a:rPr lang="fr-FR" sz="1071" dirty="0">
                <a:solidFill>
                  <a:schemeClr val="accent5">
                    <a:lumMod val="75000"/>
                  </a:schemeClr>
                </a:solidFill>
              </a:rPr>
              <a:t>, 1914)</a:t>
            </a:r>
            <a:endParaRPr lang="fr-FR" sz="1071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fr-FR" sz="1071" b="1" dirty="0">
                <a:solidFill>
                  <a:schemeClr val="accent5">
                    <a:lumMod val="75000"/>
                  </a:schemeClr>
                </a:solidFill>
              </a:rPr>
              <a:t>Espèce : </a:t>
            </a:r>
            <a:r>
              <a:rPr lang="fr-FR" sz="1071" i="1" dirty="0">
                <a:solidFill>
                  <a:schemeClr val="accent5">
                    <a:lumMod val="75000"/>
                  </a:schemeClr>
                </a:solidFill>
              </a:rPr>
              <a:t>S. massa </a:t>
            </a:r>
            <a:r>
              <a:rPr lang="fr-FR" sz="1071" dirty="0">
                <a:solidFill>
                  <a:schemeClr val="accent5">
                    <a:lumMod val="75000"/>
                  </a:schemeClr>
                </a:solidFill>
              </a:rPr>
              <a:t>(Carter, 1887)</a:t>
            </a:r>
            <a:endParaRPr lang="fr-FR" sz="1071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6" name="Groupe 5"/>
          <p:cNvGrpSpPr/>
          <p:nvPr/>
        </p:nvGrpSpPr>
        <p:grpSpPr>
          <a:xfrm>
            <a:off x="1839901" y="3809784"/>
            <a:ext cx="3917221" cy="2942426"/>
            <a:chOff x="219433" y="4959774"/>
            <a:chExt cx="5099641" cy="3830603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65DD38D9-3163-46B3-B2E6-2C6019832D4D}"/>
                </a:ext>
              </a:extLst>
            </p:cNvPr>
            <p:cNvSpPr txBox="1"/>
            <p:nvPr/>
          </p:nvSpPr>
          <p:spPr>
            <a:xfrm>
              <a:off x="219433" y="4959774"/>
              <a:ext cx="4969512" cy="2159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0100" indent="-170100">
                <a:buFont typeface="Arial" panose="020B0604020202020204" pitchFamily="34" charset="0"/>
                <a:buChar char="•"/>
              </a:pPr>
              <a:r>
                <a:rPr lang="fr-FR" sz="1071" b="1" dirty="0"/>
                <a:t>MORPHOLOGIE</a:t>
              </a:r>
              <a:r>
                <a:rPr lang="fr-FR" sz="1071" b="1" dirty="0">
                  <a:solidFill>
                    <a:schemeClr val="accent5">
                      <a:lumMod val="75000"/>
                    </a:schemeClr>
                  </a:solidFill>
                </a:rPr>
                <a:t> </a:t>
              </a:r>
            </a:p>
            <a:p>
              <a:pPr algn="just"/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Forme de croissance :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morphologies diverses (massive, arborescente, arrondie,..)</a:t>
              </a:r>
              <a:endParaRPr lang="fr-FR" sz="1012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pPr algn="just"/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Dimensions :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forte variabilité, allant de quelques centimètres à plusieurs dizaines de centimètres</a:t>
              </a:r>
              <a:endParaRPr lang="fr-FR" sz="1012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pPr algn="just"/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Couleur :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Jaune, parfois orangée </a:t>
              </a:r>
              <a:endParaRPr lang="fr-FR" sz="1012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pPr algn="just"/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Surface :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Lisse</a:t>
              </a:r>
              <a:endParaRPr lang="fr-FR" sz="1012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pPr algn="just"/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Consistance :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compressible et élastique</a:t>
              </a:r>
            </a:p>
            <a:p>
              <a:pPr algn="just"/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Distributions des oscules :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visibles, à l’extrémité des ramifications</a:t>
              </a:r>
              <a:endParaRPr lang="fr-FR" sz="1012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pPr algn="just"/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Autres :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pas de mucus, pas d’odeur </a:t>
              </a:r>
              <a:endParaRPr lang="fr-FR" sz="1012" b="1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1B262FCF-249C-4BD9-BE6F-5A8726D5E3C3}"/>
                </a:ext>
              </a:extLst>
            </p:cNvPr>
            <p:cNvSpPr txBox="1"/>
            <p:nvPr/>
          </p:nvSpPr>
          <p:spPr>
            <a:xfrm>
              <a:off x="244224" y="7847361"/>
              <a:ext cx="4856587" cy="943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0100" indent="-170100">
                <a:buFont typeface="Arial" panose="020B0604020202020204" pitchFamily="34" charset="0"/>
                <a:buChar char="•"/>
              </a:pPr>
              <a:r>
                <a:rPr lang="fr-FR" sz="1071" b="1" dirty="0"/>
                <a:t>DESCRIPTION DU MILIEU</a:t>
              </a:r>
            </a:p>
            <a:p>
              <a:pPr algn="just"/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Substrat :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Fixé sur substrat dur, sur le platier, dans une zone mixte de sable et de coraux, parfois au milieu des coraux</a:t>
              </a:r>
            </a:p>
            <a:p>
              <a:pPr algn="just"/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Profondeur : 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1-5m</a:t>
              </a:r>
              <a:endParaRPr lang="fr-FR" sz="1012" b="1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D657213-9088-4897-ABA8-DEF0AE012872}"/>
                </a:ext>
              </a:extLst>
            </p:cNvPr>
            <p:cNvSpPr txBox="1"/>
            <p:nvPr/>
          </p:nvSpPr>
          <p:spPr>
            <a:xfrm>
              <a:off x="244224" y="6985309"/>
              <a:ext cx="5074850" cy="943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0100" indent="-170100">
                <a:buFont typeface="Arial" panose="020B0604020202020204" pitchFamily="34" charset="0"/>
                <a:buChar char="•"/>
              </a:pPr>
              <a:r>
                <a:rPr lang="fr-FR" sz="1071" b="1" dirty="0"/>
                <a:t>SQUELETTE</a:t>
              </a:r>
            </a:p>
            <a:p>
              <a:r>
                <a:rPr lang="fr-FR" sz="1012" b="1" dirty="0">
                  <a:solidFill>
                    <a:schemeClr val="accent5">
                      <a:lumMod val="75000"/>
                    </a:schemeClr>
                  </a:solidFill>
                </a:rPr>
                <a:t>Spicules : </a:t>
              </a:r>
            </a:p>
            <a:p>
              <a:pPr marL="170100" indent="-170100">
                <a:buFont typeface="Wingdings" panose="05000000000000000000" pitchFamily="2" charset="2"/>
                <a:buChar char="Ø"/>
              </a:pPr>
              <a:r>
                <a:rPr lang="fr-FR" sz="1012" b="1" dirty="0" err="1">
                  <a:solidFill>
                    <a:schemeClr val="accent5">
                      <a:lumMod val="75000"/>
                    </a:schemeClr>
                  </a:solidFill>
                </a:rPr>
                <a:t>Mégasclères</a:t>
              </a:r>
              <a:r>
                <a:rPr lang="fr-FR" sz="1012" dirty="0"/>
                <a:t> 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: Styles (</a:t>
              </a:r>
              <a:r>
                <a:rPr lang="fr-FR" sz="1012" dirty="0" err="1">
                  <a:solidFill>
                    <a:schemeClr val="accent5">
                      <a:lumMod val="75000"/>
                    </a:schemeClr>
                  </a:solidFill>
                </a:rPr>
                <a:t>monoaxones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 </a:t>
              </a:r>
              <a:r>
                <a:rPr lang="fr-FR" sz="1012" dirty="0" err="1">
                  <a:solidFill>
                    <a:schemeClr val="accent5">
                      <a:lumMod val="75000"/>
                    </a:schemeClr>
                  </a:solidFill>
                </a:rPr>
                <a:t>monactines</a:t>
              </a:r>
              <a:r>
                <a:rPr lang="fr-FR" sz="1012" dirty="0">
                  <a:solidFill>
                    <a:schemeClr val="accent5">
                      <a:lumMod val="75000"/>
                    </a:schemeClr>
                  </a:solidFill>
                </a:rPr>
                <a:t>) et peut-être un peu de Strongyles</a:t>
              </a:r>
            </a:p>
          </p:txBody>
        </p:sp>
      </p:grpSp>
      <p:pic>
        <p:nvPicPr>
          <p:cNvPr id="27" name="Image 26">
            <a:extLst>
              <a:ext uri="{FF2B5EF4-FFF2-40B4-BE49-F238E27FC236}">
                <a16:creationId xmlns:a16="http://schemas.microsoft.com/office/drawing/2014/main" id="{8644C20F-CA98-45EC-8CD5-1F54857514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" t="4943" r="31038" b="12667"/>
          <a:stretch/>
        </p:blipFill>
        <p:spPr>
          <a:xfrm>
            <a:off x="1906160" y="457408"/>
            <a:ext cx="4194516" cy="3195645"/>
          </a:xfrm>
          <a:prstGeom prst="rect">
            <a:avLst/>
          </a:prstGeom>
        </p:spPr>
      </p:pic>
      <p:grpSp>
        <p:nvGrpSpPr>
          <p:cNvPr id="2" name="Groupe 1"/>
          <p:cNvGrpSpPr/>
          <p:nvPr/>
        </p:nvGrpSpPr>
        <p:grpSpPr>
          <a:xfrm>
            <a:off x="6539585" y="479566"/>
            <a:ext cx="3657348" cy="2426423"/>
            <a:chOff x="2822422" y="5764826"/>
            <a:chExt cx="4129192" cy="2890569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6AEED5F0-A288-00D3-3851-E53C4B99C1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16" t="13900" r="26617" b="6126"/>
            <a:stretch/>
          </p:blipFill>
          <p:spPr>
            <a:xfrm rot="5400000">
              <a:off x="2987664" y="7369774"/>
              <a:ext cx="1269195" cy="1302048"/>
            </a:xfrm>
            <a:prstGeom prst="rect">
              <a:avLst/>
            </a:prstGeom>
          </p:spPr>
        </p:pic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4241436A-D093-ED5E-CD15-D83F96BB8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867" y="5764826"/>
              <a:ext cx="2262745" cy="1272794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254040BC-CCC8-B00A-D80C-EB3E89F66E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451" r="23583" b="-2"/>
            <a:stretch/>
          </p:blipFill>
          <p:spPr>
            <a:xfrm rot="16200000">
              <a:off x="5198115" y="6901897"/>
              <a:ext cx="1239727" cy="2267270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018155A2-00D3-C8CD-738F-E758BD8F49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65" t="10676" r="25975" b="22210"/>
            <a:stretch/>
          </p:blipFill>
          <p:spPr>
            <a:xfrm>
              <a:off x="2822422" y="5768248"/>
              <a:ext cx="1555334" cy="1226856"/>
            </a:xfrm>
            <a:prstGeom prst="rect">
              <a:avLst/>
            </a:prstGeom>
          </p:spPr>
        </p:pic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36B7DEE3-C031-5906-6AD1-25EA4744F177}"/>
                </a:ext>
              </a:extLst>
            </p:cNvPr>
            <p:cNvSpPr txBox="1"/>
            <p:nvPr/>
          </p:nvSpPr>
          <p:spPr>
            <a:xfrm>
              <a:off x="3124209" y="6987893"/>
              <a:ext cx="912508" cy="3063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071" dirty="0"/>
                <a:t>Strongyle ?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E9875CBB-3240-7040-8C45-769FD91F09CD}"/>
                </a:ext>
              </a:extLst>
            </p:cNvPr>
            <p:cNvSpPr txBox="1"/>
            <p:nvPr/>
          </p:nvSpPr>
          <p:spPr>
            <a:xfrm>
              <a:off x="5554627" y="7009152"/>
              <a:ext cx="577692" cy="3063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071" dirty="0"/>
                <a:t>Styles</a:t>
              </a:r>
            </a:p>
          </p:txBody>
        </p:sp>
      </p:grpSp>
      <p:sp>
        <p:nvSpPr>
          <p:cNvPr id="25" name="Rectangle à coins arrondis 24"/>
          <p:cNvSpPr/>
          <p:nvPr/>
        </p:nvSpPr>
        <p:spPr>
          <a:xfrm>
            <a:off x="6180813" y="3007468"/>
            <a:ext cx="4142687" cy="2036892"/>
          </a:xfrm>
          <a:prstGeom prst="roundRect">
            <a:avLst/>
          </a:prstGeom>
          <a:noFill/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83"/>
          </a:p>
        </p:txBody>
      </p:sp>
      <p:sp>
        <p:nvSpPr>
          <p:cNvPr id="11" name="Rectangle 10"/>
          <p:cNvSpPr/>
          <p:nvPr/>
        </p:nvSpPr>
        <p:spPr>
          <a:xfrm>
            <a:off x="5792596" y="5119062"/>
            <a:ext cx="6337697" cy="1738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100" b="1" dirty="0"/>
              <a:t>Séquences ADN disponibles (ITS/28S)</a:t>
            </a:r>
          </a:p>
          <a:p>
            <a:r>
              <a:rPr lang="fr-FR" sz="600" dirty="0"/>
              <a:t>ROB_63_28S 28S GATC_PCR0021929 TGAACTATGCCCGAACAGGGTGAAGCCAGGGGAAACCCTGGTGGAAGCCCGAAGCGATTCTGACGTGCAAATCGATCGTCTGATTTGGGTATAGGGGCGAAAGACTAATCGAACCATCTAGTAGCTGGTTCCCTCCGAAGTTTCCCTCAGGATAGCTGGAACCCGTGTGTGCAGTTTTATCAGGTAAAGCGAATGATTAGAGGTCTTGGGGTTGAAACAACCTCAACCTATTCTCAAACTTTAAATAGGTAAGACGTCCGACTTGCTCAAGTGAAGCCGGACCTCGAATGCAGGGTTCCTAGTGGGCCATTTTTGGTAAGCAGAACTGGCGATGCGGGATGAACCGAAAGCCGGGTTAAGGTGCCAAAGTCGACGCTCATCAGACCCCACAAAAGGTGTTGGTTGATCCAGACAGCAGGACGGTGGCCATAAAAGTCGGAACCCGCTAAGGAGTGTGTAACAACTCACCTGCCGAATCAACCAGCCCTGAAAATGGATGGCGCTCAAGCGTCGCACCCACACCCGGCCGTCGGGCCGAGCTGGCTGGCCCGACGTGTAGGAGGGCGCAGCGGTAGTGTTGCAGCCTAAGGCGTGAGCCTGGGTCGAACTGCCGTTGGTGCAGATCTTGGTGGTAGTAGCAAATATTCAAATGAGAACTTTGAAGACTGAAGTGGAGAAAGGTTCCATGTGAACAGCAGTTGGACATGGGTGAGTCGGTCCTAAGGGACGGGTTAACTCCTAGCAAGTGCGCACTCTCGGCTCGCCGGGAAGGCGCCCCCTCCCGAAAGGGAATCGGGTTAATATTCCCGAACCGGAACGCGGATAGGGCCGGTGATCCTCGCGGTCGCCGACCACGGCGGTAACGCAAGCGAACTCGGAGACGCTGGCGGGGGCTCTGGGAAGAGTTCTCTTTTCTTCTTGACGGGCCGACCCCCTGGAATGGGATTGCCCCGAGATAGGGTTCTGTGCTCGGCAAAGCGCTGCACCTCTTGCAGCGTCCGGTGCGCTCCCGACAGCCCTTGAAAATCCGAGGGAGTGGATGATTCTCGCGTCCGGCCGTACTCATAACCGCATCAG </a:t>
            </a:r>
          </a:p>
          <a:p>
            <a:r>
              <a:rPr lang="fr-FR" sz="600" dirty="0"/>
              <a:t>ROB_63_ITS ITS GATC_PCR0021930 CCTCCGCTTATTAATATGCTTAAATTCAGCGGGTCGTCTCGCCTGACCTGAGGCCCAGGTGGGTTCTGTCATCCGTCACGGCAAGGAGACCGCCTGGGGGCAGGGCACGTCGACTCAGTGGCTCCGTCGCGTGCGCAAGCCCACCGGGCAGGACACACAGCCGCTGCGTTCCTTCGAAGGACGCCCGCCCCGGCACGGGGGCTGGGCGACGCTTCAACTCGCTCCCGTACGGCATCTGAGCCGTCGCGGGGGCCGCAGGAAACGAGCGCTCAGGCAGACGTGCTCTCGGGAAGACCCCGAGAACGCCATTTGCGTTCAAAGACTCGATGATTCACTGAATTCTGCAATTCGCACTAGGTATCGCATTTTGCTGCGTTCTTCATCGATGCACAAGCCGAGAGATCCACCGTTGGAAGTTGTCATTGGTTCAATTCGGCCGCTGCAAGCGGCCTCTTAAGGCACCACACACGATTGTCATGGTCTGACGGGAAAAAAGACAACGGCCCGAGACCCTCGGCCGAGACTTCGCCAGCGTGCGGCATGCGCGATGGCGCACGTGCAAGCTCGGCCGAGCGCCCCAAGGCCGGGCAGGTGACCGGATACCGACGCAAGTCGGCACTCCCTACGCAGCGGCAAGCGCACGCGTGGAAGCCGTGGTACGGTAATGATCCTTCCGCAGGTTCACCTACGGAAACCTTGTTACGACTTTTACTTCCTCTAGATGATCAAATTTGATCTACTTCTCGCAGCCGAGGCGAGTCTCGCGACCCACCTCAGCGCAATCCGAAGACCTCACTAAACCATCCAATCGGTAGTAGCGACGGGCGGTGTGT </a:t>
            </a:r>
            <a:endParaRPr lang="fr-FR" sz="600" b="1" dirty="0"/>
          </a:p>
        </p:txBody>
      </p:sp>
    </p:spTree>
    <p:extLst>
      <p:ext uri="{BB962C8B-B14F-4D97-AF65-F5344CB8AC3E}">
        <p14:creationId xmlns:p14="http://schemas.microsoft.com/office/powerpoint/2010/main" val="2600106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5">
            <a:extLst>
              <a:ext uri="{FF2B5EF4-FFF2-40B4-BE49-F238E27FC236}">
                <a16:creationId xmlns:a16="http://schemas.microsoft.com/office/drawing/2014/main" id="{7985826E-291C-656F-0BBA-2B2A1AA75D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352"/>
          <a:stretch/>
        </p:blipFill>
        <p:spPr bwMode="auto">
          <a:xfrm>
            <a:off x="1" y="4050"/>
            <a:ext cx="7350156" cy="3649225"/>
          </a:xfrm>
          <a:prstGeom prst="rect">
            <a:avLst/>
          </a:prstGeom>
          <a:noFill/>
        </p:spPr>
      </p:pic>
      <p:pic>
        <p:nvPicPr>
          <p:cNvPr id="5" name="Image 25">
            <a:extLst>
              <a:ext uri="{FF2B5EF4-FFF2-40B4-BE49-F238E27FC236}">
                <a16:creationId xmlns:a16="http://schemas.microsoft.com/office/drawing/2014/main" id="{ADCF3032-4ED8-90C0-7244-7BAB2FEC68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6" t="49940" b="15"/>
          <a:stretch/>
        </p:blipFill>
        <p:spPr bwMode="auto">
          <a:xfrm>
            <a:off x="7326679" y="1956"/>
            <a:ext cx="4865321" cy="3662927"/>
          </a:xfrm>
          <a:prstGeom prst="rect">
            <a:avLst/>
          </a:prstGeom>
          <a:noFill/>
        </p:spPr>
      </p:pic>
      <p:sp>
        <p:nvSpPr>
          <p:cNvPr id="62" name="Google Shape;62;p13"/>
          <p:cNvSpPr txBox="1"/>
          <p:nvPr/>
        </p:nvSpPr>
        <p:spPr>
          <a:xfrm>
            <a:off x="680600" y="3763414"/>
            <a:ext cx="10830800" cy="582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2400" dirty="0">
                <a:latin typeface="Bahnschrift" panose="020B0502040204020203" pitchFamily="34" charset="0"/>
                <a:ea typeface="Proxima Nova"/>
                <a:cs typeface="Proxima Nova"/>
                <a:sym typeface="Proxima Nova"/>
              </a:rPr>
              <a:t>20/03/2023</a:t>
            </a:r>
            <a:endParaRPr sz="2400" dirty="0">
              <a:latin typeface="Bahnschrift" panose="020B0502040204020203" pitchFamily="3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6733D39-9BAA-9335-4BF7-3F8B97AE0D8B}"/>
              </a:ext>
            </a:extLst>
          </p:cNvPr>
          <p:cNvSpPr txBox="1">
            <a:spLocks/>
          </p:cNvSpPr>
          <p:nvPr/>
        </p:nvSpPr>
        <p:spPr>
          <a:xfrm>
            <a:off x="583369" y="888399"/>
            <a:ext cx="11025262" cy="18289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Bahnschrift Light Condensed" panose="020B0502040204020203" pitchFamily="34" charset="0"/>
              </a:rPr>
              <a:t>Déterminismes</a:t>
            </a:r>
            <a:r>
              <a:rPr lang="en-US" dirty="0">
                <a:latin typeface="Bahnschrift Light Condensed" panose="020B0502040204020203" pitchFamily="34" charset="0"/>
              </a:rPr>
              <a:t> </a:t>
            </a:r>
            <a:r>
              <a:rPr lang="en-US" dirty="0" err="1">
                <a:latin typeface="Bahnschrift Light Condensed" panose="020B0502040204020203" pitchFamily="34" charset="0"/>
              </a:rPr>
              <a:t>environmentaux</a:t>
            </a:r>
            <a:r>
              <a:rPr lang="en-US" dirty="0">
                <a:latin typeface="Bahnschrift Light Condensed" panose="020B0502040204020203" pitchFamily="34" charset="0"/>
              </a:rPr>
              <a:t> des assemblages </a:t>
            </a:r>
            <a:r>
              <a:rPr lang="en-US" dirty="0" err="1">
                <a:latin typeface="Bahnschrift Light Condensed" panose="020B0502040204020203" pitchFamily="34" charset="0"/>
              </a:rPr>
              <a:t>d’éponges</a:t>
            </a:r>
            <a:r>
              <a:rPr lang="en-US" dirty="0">
                <a:latin typeface="Bahnschrift Light Condensed" panose="020B0502040204020203" pitchFamily="34" charset="0"/>
              </a:rPr>
              <a:t> à Mayotte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C5637FB-A62D-D312-3514-33706B256EEE}"/>
              </a:ext>
            </a:extLst>
          </p:cNvPr>
          <p:cNvCxnSpPr>
            <a:cxnSpLocks/>
          </p:cNvCxnSpPr>
          <p:nvPr/>
        </p:nvCxnSpPr>
        <p:spPr>
          <a:xfrm>
            <a:off x="-1" y="3664883"/>
            <a:ext cx="121920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92DD1383-6420-3045-D8BA-DF7614C9BE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184" y="4282656"/>
            <a:ext cx="2351631" cy="2645274"/>
          </a:xfrm>
          <a:prstGeom prst="rect">
            <a:avLst/>
          </a:prstGeom>
        </p:spPr>
      </p:pic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4B9E77D1-D1F9-21EF-EEE7-05ADACAD2E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468000"/>
            <a:ext cx="2024727" cy="1922209"/>
          </a:xfrm>
          <a:prstGeom prst="rect">
            <a:avLst/>
          </a:prstGeom>
        </p:spPr>
      </p:pic>
      <p:pic>
        <p:nvPicPr>
          <p:cNvPr id="9" name="Picture 8" descr="A picture containing logo&#10;&#10;Description automatically generated">
            <a:extLst>
              <a:ext uri="{FF2B5EF4-FFF2-40B4-BE49-F238E27FC236}">
                <a16:creationId xmlns:a16="http://schemas.microsoft.com/office/drawing/2014/main" id="{B72A990D-D64F-BE92-FEB2-4F95DDE465F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296" y="4468000"/>
            <a:ext cx="1722103" cy="219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685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779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Bahnschrift Light Condensed" panose="020B0502040204020203" pitchFamily="34" charset="0"/>
              </a:rPr>
              <a:t>Contexte</a:t>
            </a:r>
            <a:r>
              <a:rPr lang="en-US" dirty="0">
                <a:latin typeface="Bahnschrift Light Condensed" panose="020B0502040204020203" pitchFamily="34" charset="0"/>
              </a:rPr>
              <a:t> environmental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95DCC5-854B-1B1A-9743-A27EFCB34CCF}"/>
              </a:ext>
            </a:extLst>
          </p:cNvPr>
          <p:cNvCxnSpPr>
            <a:cxnSpLocks/>
          </p:cNvCxnSpPr>
          <p:nvPr/>
        </p:nvCxnSpPr>
        <p:spPr>
          <a:xfrm>
            <a:off x="0" y="1146128"/>
            <a:ext cx="1219200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4117E32-5A20-3759-ACF1-91FB94F670B7}"/>
              </a:ext>
            </a:extLst>
          </p:cNvPr>
          <p:cNvGrpSpPr/>
          <p:nvPr/>
        </p:nvGrpSpPr>
        <p:grpSpPr>
          <a:xfrm>
            <a:off x="5126335" y="2235504"/>
            <a:ext cx="2708129" cy="1289050"/>
            <a:chOff x="7249807" y="1980592"/>
            <a:chExt cx="2708129" cy="1289050"/>
          </a:xfrm>
        </p:grpSpPr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98B9E57B-A4CC-CA66-4F56-264D851380EA}"/>
                </a:ext>
              </a:extLst>
            </p:cNvPr>
            <p:cNvSpPr txBox="1"/>
            <p:nvPr/>
          </p:nvSpPr>
          <p:spPr>
            <a:xfrm>
              <a:off x="7249807" y="2869532"/>
              <a:ext cx="2708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000" dirty="0">
                  <a:solidFill>
                    <a:srgbClr val="002060"/>
                  </a:solidFill>
                  <a:latin typeface="Bahnschrift SemiCondensed" panose="020B0502040204020203" pitchFamily="34" charset="0"/>
                </a:rPr>
                <a:t>Qualité des eaux</a:t>
              </a:r>
            </a:p>
          </p:txBody>
        </p:sp>
        <p:pic>
          <p:nvPicPr>
            <p:cNvPr id="16" name="Picture 15" descr="Icon&#10;&#10;Description automatically generated">
              <a:extLst>
                <a:ext uri="{FF2B5EF4-FFF2-40B4-BE49-F238E27FC236}">
                  <a16:creationId xmlns:a16="http://schemas.microsoft.com/office/drawing/2014/main" id="{C95369B6-D907-8892-2E8E-266FFD5C7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89404" y="1980592"/>
              <a:ext cx="623387" cy="867426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A5BDA6D-DEAA-F967-7756-869C458223E1}"/>
              </a:ext>
            </a:extLst>
          </p:cNvPr>
          <p:cNvGrpSpPr/>
          <p:nvPr/>
        </p:nvGrpSpPr>
        <p:grpSpPr>
          <a:xfrm>
            <a:off x="5880465" y="4350418"/>
            <a:ext cx="1194319" cy="1472551"/>
            <a:chOff x="2394325" y="6357062"/>
            <a:chExt cx="1194319" cy="1472551"/>
          </a:xfrm>
        </p:grpSpPr>
        <p:pic>
          <p:nvPicPr>
            <p:cNvPr id="19" name="Picture 18" descr="Icon&#10;&#10;Description automatically generated">
              <a:extLst>
                <a:ext uri="{FF2B5EF4-FFF2-40B4-BE49-F238E27FC236}">
                  <a16:creationId xmlns:a16="http://schemas.microsoft.com/office/drawing/2014/main" id="{3490EC2F-2701-F5BB-F95B-0367794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8654" y="6858401"/>
              <a:ext cx="971212" cy="971212"/>
            </a:xfrm>
            <a:prstGeom prst="rect">
              <a:avLst/>
            </a:prstGeom>
          </p:spPr>
        </p:pic>
        <p:sp>
          <p:nvSpPr>
            <p:cNvPr id="20" name="ZoneTexte 14">
              <a:extLst>
                <a:ext uri="{FF2B5EF4-FFF2-40B4-BE49-F238E27FC236}">
                  <a16:creationId xmlns:a16="http://schemas.microsoft.com/office/drawing/2014/main" id="{07F25EB5-2B81-C1A3-CF85-53450DDB7C65}"/>
                </a:ext>
              </a:extLst>
            </p:cNvPr>
            <p:cNvSpPr txBox="1"/>
            <p:nvPr/>
          </p:nvSpPr>
          <p:spPr>
            <a:xfrm>
              <a:off x="2394325" y="6357062"/>
              <a:ext cx="11943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000" dirty="0">
                  <a:solidFill>
                    <a:schemeClr val="accent4">
                      <a:lumMod val="75000"/>
                    </a:schemeClr>
                  </a:solidFill>
                  <a:latin typeface="Bahnschrift SemiCondensed" panose="020B0502040204020203" pitchFamily="34" charset="0"/>
                </a:rPr>
                <a:t>Substrats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98E708D-C17A-81EC-6DD1-5E5D3D3D4DEC}"/>
              </a:ext>
            </a:extLst>
          </p:cNvPr>
          <p:cNvGrpSpPr/>
          <p:nvPr/>
        </p:nvGrpSpPr>
        <p:grpSpPr>
          <a:xfrm>
            <a:off x="39187" y="4748460"/>
            <a:ext cx="2447335" cy="1237994"/>
            <a:chOff x="7277176" y="5354574"/>
            <a:chExt cx="2447335" cy="1237994"/>
          </a:xfrm>
        </p:grpSpPr>
        <p:pic>
          <p:nvPicPr>
            <p:cNvPr id="22" name="Image 9">
              <a:extLst>
                <a:ext uri="{FF2B5EF4-FFF2-40B4-BE49-F238E27FC236}">
                  <a16:creationId xmlns:a16="http://schemas.microsoft.com/office/drawing/2014/main" id="{2791EC5F-88D6-AA91-90FD-DB73525DF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88178" y="5354574"/>
              <a:ext cx="825330" cy="82533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0AAA593-F436-ED8A-B111-C1F0B0E57FB2}"/>
                </a:ext>
              </a:extLst>
            </p:cNvPr>
            <p:cNvSpPr txBox="1"/>
            <p:nvPr/>
          </p:nvSpPr>
          <p:spPr>
            <a:xfrm>
              <a:off x="7277176" y="6192458"/>
              <a:ext cx="2447335" cy="400110"/>
            </a:xfrm>
            <a:prstGeom prst="rect">
              <a:avLst/>
            </a:prstGeom>
            <a:noFill/>
            <a:ln w="28575" cap="rnd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a-DK" sz="2000" dirty="0">
                  <a:solidFill>
                    <a:schemeClr val="accent2">
                      <a:lumMod val="75000"/>
                    </a:schemeClr>
                  </a:solidFill>
                  <a:latin typeface="Bahnschrift SemiCondensed" panose="020B0502040204020203" pitchFamily="34" charset="0"/>
                </a:rPr>
                <a:t>Contexte humain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C7707C00-9B9E-1F0C-5D82-BC9D12D4E09D}"/>
              </a:ext>
            </a:extLst>
          </p:cNvPr>
          <p:cNvSpPr/>
          <p:nvPr/>
        </p:nvSpPr>
        <p:spPr>
          <a:xfrm>
            <a:off x="7362457" y="2235504"/>
            <a:ext cx="35810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[Chlorophylle A]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[NH4]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Turbidité 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Note DCE globale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393823-D2C2-7060-3B34-8F005E459B9F}"/>
              </a:ext>
            </a:extLst>
          </p:cNvPr>
          <p:cNvSpPr txBox="1"/>
          <p:nvPr/>
        </p:nvSpPr>
        <p:spPr>
          <a:xfrm>
            <a:off x="2193506" y="4640699"/>
            <a:ext cx="244733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urbanisée 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agricole 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Taille population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7A57860-A40F-6B4F-2ABE-10448496538D}"/>
              </a:ext>
            </a:extLst>
          </p:cNvPr>
          <p:cNvSpPr/>
          <p:nvPr/>
        </p:nvSpPr>
        <p:spPr>
          <a:xfrm>
            <a:off x="7362457" y="4497874"/>
            <a:ext cx="263723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Sable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Vase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Dalle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Corail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48189BE-D9B3-F283-DEDF-5A5B683EDACF}"/>
              </a:ext>
            </a:extLst>
          </p:cNvPr>
          <p:cNvGrpSpPr/>
          <p:nvPr/>
        </p:nvGrpSpPr>
        <p:grpSpPr>
          <a:xfrm>
            <a:off x="-91207" y="2011054"/>
            <a:ext cx="2708129" cy="1338608"/>
            <a:chOff x="1017936" y="2253222"/>
            <a:chExt cx="2708129" cy="1338608"/>
          </a:xfrm>
        </p:grpSpPr>
        <p:sp>
          <p:nvSpPr>
            <p:cNvPr id="4" name="ZoneTexte 14">
              <a:extLst>
                <a:ext uri="{FF2B5EF4-FFF2-40B4-BE49-F238E27FC236}">
                  <a16:creationId xmlns:a16="http://schemas.microsoft.com/office/drawing/2014/main" id="{5BB4CE47-9B47-F396-152B-CC686EB86CB4}"/>
                </a:ext>
              </a:extLst>
            </p:cNvPr>
            <p:cNvSpPr txBox="1"/>
            <p:nvPr/>
          </p:nvSpPr>
          <p:spPr>
            <a:xfrm>
              <a:off x="1017936" y="2253222"/>
              <a:ext cx="2708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000" dirty="0">
                  <a:solidFill>
                    <a:schemeClr val="accent6">
                      <a:lumMod val="75000"/>
                    </a:schemeClr>
                  </a:solidFill>
                  <a:latin typeface="Bahnschrift SemiCondensed" panose="020B0502040204020203" pitchFamily="34" charset="0"/>
                </a:rPr>
                <a:t>Contexte géographique</a:t>
              </a:r>
            </a:p>
          </p:txBody>
        </p:sp>
        <p:pic>
          <p:nvPicPr>
            <p:cNvPr id="6" name="Image 17">
              <a:extLst>
                <a:ext uri="{FF2B5EF4-FFF2-40B4-BE49-F238E27FC236}">
                  <a16:creationId xmlns:a16="http://schemas.microsoft.com/office/drawing/2014/main" id="{9D7D94EC-ED79-33E0-374F-9DE9C8B3B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6174" y="2840185"/>
              <a:ext cx="751645" cy="751645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36F5E28A-D103-F271-EA2D-B273A992C4FA}"/>
              </a:ext>
            </a:extLst>
          </p:cNvPr>
          <p:cNvSpPr/>
          <p:nvPr/>
        </p:nvSpPr>
        <p:spPr>
          <a:xfrm>
            <a:off x="2202531" y="2235764"/>
            <a:ext cx="263723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6">
                    <a:lumMod val="75000"/>
                  </a:schemeClr>
                </a:solidFill>
                <a:latin typeface="Bahnschrift SemiCondensed" panose="020B0502040204020203" pitchFamily="34" charset="0"/>
              </a:rPr>
              <a:t>Profondeur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6">
                    <a:lumMod val="75000"/>
                  </a:schemeClr>
                </a:solidFill>
                <a:latin typeface="Bahnschrift SemiCondensed" panose="020B0502040204020203" pitchFamily="34" charset="0"/>
              </a:rPr>
              <a:t>Confinement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6">
                    <a:lumMod val="75000"/>
                  </a:schemeClr>
                </a:solidFill>
                <a:latin typeface="Bahnschrift SemiCondensed" panose="020B0502040204020203" pitchFamily="34" charset="0"/>
              </a:rPr>
              <a:t>Taille bassin versant </a:t>
            </a:r>
          </a:p>
          <a:p>
            <a:pPr marL="342900" indent="-342900">
              <a:buFontTx/>
              <a:buChar char="-"/>
            </a:pPr>
            <a:r>
              <a:rPr lang="da-DK" sz="2000" dirty="0">
                <a:solidFill>
                  <a:schemeClr val="accent6">
                    <a:lumMod val="75000"/>
                  </a:schemeClr>
                </a:solidFill>
                <a:latin typeface="Bahnschrift SemiCondensed" panose="020B0502040204020203" pitchFamily="34" charset="0"/>
              </a:rPr>
              <a:t>Distance mangrove</a:t>
            </a:r>
          </a:p>
        </p:txBody>
      </p:sp>
    </p:spTree>
    <p:extLst>
      <p:ext uri="{BB962C8B-B14F-4D97-AF65-F5344CB8AC3E}">
        <p14:creationId xmlns:p14="http://schemas.microsoft.com/office/powerpoint/2010/main" val="3590124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779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Bahnschrift Light Condensed" panose="020B0502040204020203" pitchFamily="34" charset="0"/>
              </a:rPr>
              <a:t>Déterminismes</a:t>
            </a:r>
            <a:r>
              <a:rPr lang="en-US" dirty="0">
                <a:latin typeface="Bahnschrift Light Condensed" panose="020B0502040204020203" pitchFamily="34" charset="0"/>
              </a:rPr>
              <a:t> </a:t>
            </a:r>
            <a:r>
              <a:rPr lang="en-US" dirty="0" err="1">
                <a:latin typeface="Bahnschrift Light Condensed" panose="020B0502040204020203" pitchFamily="34" charset="0"/>
              </a:rPr>
              <a:t>environmentaux</a:t>
            </a:r>
            <a:r>
              <a:rPr lang="en-US" dirty="0">
                <a:latin typeface="Bahnschrift Light Condensed" panose="020B0502040204020203" pitchFamily="34" charset="0"/>
              </a:rPr>
              <a:t> : </a:t>
            </a:r>
            <a:r>
              <a:rPr lang="en-US" dirty="0" err="1">
                <a:latin typeface="Bahnschrift Light Condensed" panose="020B0502040204020203" pitchFamily="34" charset="0"/>
              </a:rPr>
              <a:t>effets</a:t>
            </a:r>
            <a:r>
              <a:rPr lang="en-US" dirty="0">
                <a:latin typeface="Bahnschrift Light Condensed" panose="020B0502040204020203" pitchFamily="34" charset="0"/>
              </a:rPr>
              <a:t> directs 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95DCC5-854B-1B1A-9743-A27EFCB34CCF}"/>
              </a:ext>
            </a:extLst>
          </p:cNvPr>
          <p:cNvCxnSpPr>
            <a:cxnSpLocks/>
          </p:cNvCxnSpPr>
          <p:nvPr/>
        </p:nvCxnSpPr>
        <p:spPr>
          <a:xfrm>
            <a:off x="0" y="1146128"/>
            <a:ext cx="1219200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ED7C6A4C-950B-7C9A-F80A-DE5EF576DF18}"/>
              </a:ext>
            </a:extLst>
          </p:cNvPr>
          <p:cNvGrpSpPr/>
          <p:nvPr/>
        </p:nvGrpSpPr>
        <p:grpSpPr>
          <a:xfrm>
            <a:off x="-91207" y="2011054"/>
            <a:ext cx="2708129" cy="1338608"/>
            <a:chOff x="1017936" y="2253222"/>
            <a:chExt cx="2708129" cy="1338608"/>
          </a:xfrm>
        </p:grpSpPr>
        <p:sp>
          <p:nvSpPr>
            <p:cNvPr id="29" name="ZoneTexte 14">
              <a:extLst>
                <a:ext uri="{FF2B5EF4-FFF2-40B4-BE49-F238E27FC236}">
                  <a16:creationId xmlns:a16="http://schemas.microsoft.com/office/drawing/2014/main" id="{DEFB09FA-334C-E388-E084-E5A151F678A5}"/>
                </a:ext>
              </a:extLst>
            </p:cNvPr>
            <p:cNvSpPr txBox="1"/>
            <p:nvPr/>
          </p:nvSpPr>
          <p:spPr>
            <a:xfrm>
              <a:off x="1017936" y="2253222"/>
              <a:ext cx="2708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000" dirty="0">
                  <a:solidFill>
                    <a:schemeClr val="accent6">
                      <a:lumMod val="75000"/>
                    </a:schemeClr>
                  </a:solidFill>
                  <a:latin typeface="Bahnschrift SemiCondensed" panose="020B0502040204020203" pitchFamily="34" charset="0"/>
                </a:rPr>
                <a:t>Contexte géographique</a:t>
              </a:r>
            </a:p>
          </p:txBody>
        </p:sp>
        <p:pic>
          <p:nvPicPr>
            <p:cNvPr id="30" name="Image 17">
              <a:extLst>
                <a:ext uri="{FF2B5EF4-FFF2-40B4-BE49-F238E27FC236}">
                  <a16:creationId xmlns:a16="http://schemas.microsoft.com/office/drawing/2014/main" id="{2C79BDB2-ED72-E129-6E6D-61B200206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6174" y="2840185"/>
              <a:ext cx="751645" cy="751645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7F68A02-DAE5-D645-A828-C665C26713ED}"/>
              </a:ext>
            </a:extLst>
          </p:cNvPr>
          <p:cNvGrpSpPr/>
          <p:nvPr/>
        </p:nvGrpSpPr>
        <p:grpSpPr>
          <a:xfrm>
            <a:off x="5126335" y="2235504"/>
            <a:ext cx="2708129" cy="1289050"/>
            <a:chOff x="7249807" y="1980592"/>
            <a:chExt cx="2708129" cy="1289050"/>
          </a:xfrm>
        </p:grpSpPr>
        <p:sp>
          <p:nvSpPr>
            <p:cNvPr id="18" name="ZoneTexte 14">
              <a:extLst>
                <a:ext uri="{FF2B5EF4-FFF2-40B4-BE49-F238E27FC236}">
                  <a16:creationId xmlns:a16="http://schemas.microsoft.com/office/drawing/2014/main" id="{D50AD5F9-4A5D-F54F-8ADB-6CB865AB7BB2}"/>
                </a:ext>
              </a:extLst>
            </p:cNvPr>
            <p:cNvSpPr txBox="1"/>
            <p:nvPr/>
          </p:nvSpPr>
          <p:spPr>
            <a:xfrm>
              <a:off x="7249807" y="2869532"/>
              <a:ext cx="2708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000" dirty="0">
                  <a:solidFill>
                    <a:srgbClr val="002060"/>
                  </a:solidFill>
                  <a:latin typeface="Bahnschrift SemiCondensed" panose="020B0502040204020203" pitchFamily="34" charset="0"/>
                </a:rPr>
                <a:t>Qualité des eaux</a:t>
              </a:r>
            </a:p>
          </p:txBody>
        </p:sp>
        <p:pic>
          <p:nvPicPr>
            <p:cNvPr id="40" name="Picture 39" descr="Icon&#10;&#10;Description automatically generated">
              <a:extLst>
                <a:ext uri="{FF2B5EF4-FFF2-40B4-BE49-F238E27FC236}">
                  <a16:creationId xmlns:a16="http://schemas.microsoft.com/office/drawing/2014/main" id="{B377084A-9788-8C00-F0F8-E8BECC44F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89404" y="1980592"/>
              <a:ext cx="623387" cy="867426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4326EDA-C388-943D-2403-E4BAF74A2A21}"/>
              </a:ext>
            </a:extLst>
          </p:cNvPr>
          <p:cNvGrpSpPr/>
          <p:nvPr/>
        </p:nvGrpSpPr>
        <p:grpSpPr>
          <a:xfrm>
            <a:off x="5880465" y="4350418"/>
            <a:ext cx="1194319" cy="1472551"/>
            <a:chOff x="2394325" y="6357062"/>
            <a:chExt cx="1194319" cy="1472551"/>
          </a:xfrm>
        </p:grpSpPr>
        <p:pic>
          <p:nvPicPr>
            <p:cNvPr id="9" name="Picture 8" descr="Icon&#10;&#10;Description automatically generated">
              <a:extLst>
                <a:ext uri="{FF2B5EF4-FFF2-40B4-BE49-F238E27FC236}">
                  <a16:creationId xmlns:a16="http://schemas.microsoft.com/office/drawing/2014/main" id="{FA80BD87-2BB3-205B-2F99-CF9B9AD57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8654" y="6858401"/>
              <a:ext cx="971212" cy="971212"/>
            </a:xfrm>
            <a:prstGeom prst="rect">
              <a:avLst/>
            </a:prstGeom>
          </p:spPr>
        </p:pic>
        <p:sp>
          <p:nvSpPr>
            <p:cNvPr id="43" name="ZoneTexte 14">
              <a:extLst>
                <a:ext uri="{FF2B5EF4-FFF2-40B4-BE49-F238E27FC236}">
                  <a16:creationId xmlns:a16="http://schemas.microsoft.com/office/drawing/2014/main" id="{EB26C4EF-C65A-53F0-0538-5604E0EE39B9}"/>
                </a:ext>
              </a:extLst>
            </p:cNvPr>
            <p:cNvSpPr txBox="1"/>
            <p:nvPr/>
          </p:nvSpPr>
          <p:spPr>
            <a:xfrm>
              <a:off x="2394325" y="6357062"/>
              <a:ext cx="11943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000" dirty="0">
                  <a:solidFill>
                    <a:schemeClr val="accent4">
                      <a:lumMod val="75000"/>
                    </a:schemeClr>
                  </a:solidFill>
                  <a:latin typeface="Bahnschrift SemiCondensed" panose="020B0502040204020203" pitchFamily="34" charset="0"/>
                </a:rPr>
                <a:t>Substrats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C00840D-BDC0-546B-91F0-A27A8BA0EF8A}"/>
              </a:ext>
            </a:extLst>
          </p:cNvPr>
          <p:cNvGrpSpPr/>
          <p:nvPr/>
        </p:nvGrpSpPr>
        <p:grpSpPr>
          <a:xfrm>
            <a:off x="39187" y="4748460"/>
            <a:ext cx="2447335" cy="1237994"/>
            <a:chOff x="7277176" y="5354574"/>
            <a:chExt cx="2447335" cy="1237994"/>
          </a:xfrm>
        </p:grpSpPr>
        <p:pic>
          <p:nvPicPr>
            <p:cNvPr id="13" name="Image 9">
              <a:extLst>
                <a:ext uri="{FF2B5EF4-FFF2-40B4-BE49-F238E27FC236}">
                  <a16:creationId xmlns:a16="http://schemas.microsoft.com/office/drawing/2014/main" id="{68ADB94D-7A11-427B-C42D-F9AF3F164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88178" y="5354574"/>
              <a:ext cx="825330" cy="82533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DF4BC34-ECD1-3FF9-03A3-2E07F9797A4C}"/>
                </a:ext>
              </a:extLst>
            </p:cNvPr>
            <p:cNvSpPr txBox="1"/>
            <p:nvPr/>
          </p:nvSpPr>
          <p:spPr>
            <a:xfrm>
              <a:off x="7277176" y="6192458"/>
              <a:ext cx="2447335" cy="400110"/>
            </a:xfrm>
            <a:prstGeom prst="rect">
              <a:avLst/>
            </a:prstGeom>
            <a:noFill/>
            <a:ln w="28575" cap="rnd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a-DK" sz="2000" dirty="0">
                  <a:solidFill>
                    <a:schemeClr val="accent2">
                      <a:lumMod val="75000"/>
                    </a:schemeClr>
                  </a:solidFill>
                  <a:latin typeface="Bahnschrift SemiCondensed" panose="020B0502040204020203" pitchFamily="34" charset="0"/>
                </a:rPr>
                <a:t>Contexte humain</a:t>
              </a:r>
            </a:p>
          </p:txBody>
        </p:sp>
      </p:grpSp>
      <p:pic>
        <p:nvPicPr>
          <p:cNvPr id="16" name="Picture 15" descr="Icon&#10;&#10;Description automatically generated with medium confidence">
            <a:extLst>
              <a:ext uri="{FF2B5EF4-FFF2-40B4-BE49-F238E27FC236}">
                <a16:creationId xmlns:a16="http://schemas.microsoft.com/office/drawing/2014/main" id="{41196BA6-D843-3698-CA94-D8DB3B5CDF6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22" y="3358507"/>
            <a:ext cx="1024282" cy="1171504"/>
          </a:xfrm>
          <a:prstGeom prst="rect">
            <a:avLst/>
          </a:prstGeom>
        </p:spPr>
      </p:pic>
      <p:sp>
        <p:nvSpPr>
          <p:cNvPr id="17" name="ZoneTexte 14">
            <a:extLst>
              <a:ext uri="{FF2B5EF4-FFF2-40B4-BE49-F238E27FC236}">
                <a16:creationId xmlns:a16="http://schemas.microsoft.com/office/drawing/2014/main" id="{DEA815B9-7C91-D2E9-0448-B9DCC2508BB5}"/>
              </a:ext>
            </a:extLst>
          </p:cNvPr>
          <p:cNvSpPr txBox="1"/>
          <p:nvPr/>
        </p:nvSpPr>
        <p:spPr>
          <a:xfrm>
            <a:off x="9490191" y="3194871"/>
            <a:ext cx="14986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000" dirty="0">
                <a:latin typeface="Bahnschrift SemiCondensed" panose="020B0502040204020203" pitchFamily="34" charset="0"/>
              </a:rPr>
              <a:t>Abondance</a:t>
            </a:r>
          </a:p>
          <a:p>
            <a:pPr algn="ctr"/>
            <a:r>
              <a:rPr lang="da-DK" sz="2000" dirty="0">
                <a:latin typeface="Bahnschrift SemiCondensed" panose="020B0502040204020203" pitchFamily="34" charset="0"/>
              </a:rPr>
              <a:t>&amp;</a:t>
            </a:r>
          </a:p>
          <a:p>
            <a:pPr algn="ctr"/>
            <a:r>
              <a:rPr lang="da-DK" sz="2000" dirty="0">
                <a:latin typeface="Bahnschrift SemiCondensed" panose="020B0502040204020203" pitchFamily="34" charset="0"/>
              </a:rPr>
              <a:t>Richesse spécifique</a:t>
            </a:r>
          </a:p>
        </p:txBody>
      </p:sp>
      <p:cxnSp>
        <p:nvCxnSpPr>
          <p:cNvPr id="20" name="Connecteur en angle 55">
            <a:extLst>
              <a:ext uri="{FF2B5EF4-FFF2-40B4-BE49-F238E27FC236}">
                <a16:creationId xmlns:a16="http://schemas.microsoft.com/office/drawing/2014/main" id="{74936F5C-A910-6FB1-D710-6258DDA6649C}"/>
              </a:ext>
            </a:extLst>
          </p:cNvPr>
          <p:cNvCxnSpPr>
            <a:cxnSpLocks/>
            <a:stCxn id="29" idx="0"/>
            <a:endCxn id="17" idx="0"/>
          </p:cNvCxnSpPr>
          <p:nvPr/>
        </p:nvCxnSpPr>
        <p:spPr>
          <a:xfrm rot="16200000" flipH="1">
            <a:off x="5159273" y="-1885362"/>
            <a:ext cx="1183817" cy="8976649"/>
          </a:xfrm>
          <a:prstGeom prst="bentConnector3">
            <a:avLst>
              <a:gd name="adj1" fmla="val -1931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en angle 55">
            <a:extLst>
              <a:ext uri="{FF2B5EF4-FFF2-40B4-BE49-F238E27FC236}">
                <a16:creationId xmlns:a16="http://schemas.microsoft.com/office/drawing/2014/main" id="{A09A46EE-0F76-C520-9C01-54807D91F56F}"/>
              </a:ext>
            </a:extLst>
          </p:cNvPr>
          <p:cNvCxnSpPr>
            <a:cxnSpLocks/>
            <a:stCxn id="14" idx="2"/>
            <a:endCxn id="17" idx="2"/>
          </p:cNvCxnSpPr>
          <p:nvPr/>
        </p:nvCxnSpPr>
        <p:spPr>
          <a:xfrm rot="5400000" flipH="1" flipV="1">
            <a:off x="5017109" y="764056"/>
            <a:ext cx="1468144" cy="8976652"/>
          </a:xfrm>
          <a:prstGeom prst="bentConnector3">
            <a:avLst>
              <a:gd name="adj1" fmla="val -15571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289774-784A-C409-2B78-8ACEA37A40B3}"/>
              </a:ext>
            </a:extLst>
          </p:cNvPr>
          <p:cNvCxnSpPr>
            <a:cxnSpLocks/>
          </p:cNvCxnSpPr>
          <p:nvPr/>
        </p:nvCxnSpPr>
        <p:spPr>
          <a:xfrm flipV="1">
            <a:off x="7074784" y="4184154"/>
            <a:ext cx="2447220" cy="8612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BD62490B-800D-8E57-BB1B-B9326ABAD9DF}"/>
              </a:ext>
            </a:extLst>
          </p:cNvPr>
          <p:cNvCxnSpPr>
            <a:cxnSpLocks/>
          </p:cNvCxnSpPr>
          <p:nvPr/>
        </p:nvCxnSpPr>
        <p:spPr>
          <a:xfrm>
            <a:off x="7074784" y="2755286"/>
            <a:ext cx="2415407" cy="9078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4310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18779"/>
            <a:ext cx="11174905" cy="132556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Bahnschrift Light Condensed" panose="020B0502040204020203" pitchFamily="34" charset="0"/>
              </a:rPr>
              <a:t>Déterminismes</a:t>
            </a:r>
            <a:r>
              <a:rPr lang="en-US" dirty="0">
                <a:latin typeface="Bahnschrift Light Condensed" panose="020B0502040204020203" pitchFamily="34" charset="0"/>
              </a:rPr>
              <a:t> </a:t>
            </a:r>
            <a:r>
              <a:rPr lang="en-US" dirty="0" err="1">
                <a:latin typeface="Bahnschrift Light Condensed" panose="020B0502040204020203" pitchFamily="34" charset="0"/>
              </a:rPr>
              <a:t>environmentaux</a:t>
            </a:r>
            <a:r>
              <a:rPr lang="en-US" dirty="0">
                <a:latin typeface="Bahnschrift Light Condensed" panose="020B0502040204020203" pitchFamily="34" charset="0"/>
              </a:rPr>
              <a:t> : </a:t>
            </a:r>
            <a:r>
              <a:rPr lang="en-US" dirty="0" err="1">
                <a:latin typeface="Bahnschrift Light Condensed" panose="020B0502040204020203" pitchFamily="34" charset="0"/>
              </a:rPr>
              <a:t>effets</a:t>
            </a:r>
            <a:r>
              <a:rPr lang="en-US" dirty="0">
                <a:latin typeface="Bahnschrift Light Condensed" panose="020B0502040204020203" pitchFamily="34" charset="0"/>
              </a:rPr>
              <a:t> directs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Bahnschrift Light Condensed" panose="020B0502040204020203" pitchFamily="34" charset="0"/>
              </a:rPr>
              <a:t>&amp;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Bahnschrift Light Condensed" panose="020B0502040204020203" pitchFamily="34" charset="0"/>
              </a:rPr>
              <a:t>indirects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Bahnschrift Light Condensed" panose="020B0502040204020203" pitchFamily="34" charset="0"/>
              </a:rPr>
              <a:t> 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95DCC5-854B-1B1A-9743-A27EFCB34CCF}"/>
              </a:ext>
            </a:extLst>
          </p:cNvPr>
          <p:cNvCxnSpPr>
            <a:cxnSpLocks/>
          </p:cNvCxnSpPr>
          <p:nvPr/>
        </p:nvCxnSpPr>
        <p:spPr>
          <a:xfrm>
            <a:off x="0" y="1146128"/>
            <a:ext cx="1219200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B7F68A02-DAE5-D645-A828-C665C26713ED}"/>
              </a:ext>
            </a:extLst>
          </p:cNvPr>
          <p:cNvGrpSpPr/>
          <p:nvPr/>
        </p:nvGrpSpPr>
        <p:grpSpPr>
          <a:xfrm>
            <a:off x="5126335" y="2235504"/>
            <a:ext cx="2708129" cy="1289050"/>
            <a:chOff x="7249807" y="1980592"/>
            <a:chExt cx="2708129" cy="1289050"/>
          </a:xfrm>
        </p:grpSpPr>
        <p:sp>
          <p:nvSpPr>
            <p:cNvPr id="18" name="ZoneTexte 14">
              <a:extLst>
                <a:ext uri="{FF2B5EF4-FFF2-40B4-BE49-F238E27FC236}">
                  <a16:creationId xmlns:a16="http://schemas.microsoft.com/office/drawing/2014/main" id="{D50AD5F9-4A5D-F54F-8ADB-6CB865AB7BB2}"/>
                </a:ext>
              </a:extLst>
            </p:cNvPr>
            <p:cNvSpPr txBox="1"/>
            <p:nvPr/>
          </p:nvSpPr>
          <p:spPr>
            <a:xfrm>
              <a:off x="7249807" y="2869532"/>
              <a:ext cx="2708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000" dirty="0">
                  <a:solidFill>
                    <a:srgbClr val="002060"/>
                  </a:solidFill>
                  <a:latin typeface="Bahnschrift SemiCondensed" panose="020B0502040204020203" pitchFamily="34" charset="0"/>
                </a:rPr>
                <a:t>Qualité des eaux</a:t>
              </a:r>
            </a:p>
          </p:txBody>
        </p:sp>
        <p:pic>
          <p:nvPicPr>
            <p:cNvPr id="40" name="Picture 39" descr="Icon&#10;&#10;Description automatically generated">
              <a:extLst>
                <a:ext uri="{FF2B5EF4-FFF2-40B4-BE49-F238E27FC236}">
                  <a16:creationId xmlns:a16="http://schemas.microsoft.com/office/drawing/2014/main" id="{B377084A-9788-8C00-F0F8-E8BECC44F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89404" y="1980592"/>
              <a:ext cx="623387" cy="867426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4326EDA-C388-943D-2403-E4BAF74A2A21}"/>
              </a:ext>
            </a:extLst>
          </p:cNvPr>
          <p:cNvGrpSpPr/>
          <p:nvPr/>
        </p:nvGrpSpPr>
        <p:grpSpPr>
          <a:xfrm>
            <a:off x="5880465" y="4350418"/>
            <a:ext cx="1194319" cy="1472551"/>
            <a:chOff x="2394325" y="6357062"/>
            <a:chExt cx="1194319" cy="1472551"/>
          </a:xfrm>
        </p:grpSpPr>
        <p:pic>
          <p:nvPicPr>
            <p:cNvPr id="9" name="Picture 8" descr="Icon&#10;&#10;Description automatically generated">
              <a:extLst>
                <a:ext uri="{FF2B5EF4-FFF2-40B4-BE49-F238E27FC236}">
                  <a16:creationId xmlns:a16="http://schemas.microsoft.com/office/drawing/2014/main" id="{FA80BD87-2BB3-205B-2F99-CF9B9AD57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8654" y="6858401"/>
              <a:ext cx="971212" cy="971212"/>
            </a:xfrm>
            <a:prstGeom prst="rect">
              <a:avLst/>
            </a:prstGeom>
          </p:spPr>
        </p:pic>
        <p:sp>
          <p:nvSpPr>
            <p:cNvPr id="43" name="ZoneTexte 14">
              <a:extLst>
                <a:ext uri="{FF2B5EF4-FFF2-40B4-BE49-F238E27FC236}">
                  <a16:creationId xmlns:a16="http://schemas.microsoft.com/office/drawing/2014/main" id="{EB26C4EF-C65A-53F0-0538-5604E0EE39B9}"/>
                </a:ext>
              </a:extLst>
            </p:cNvPr>
            <p:cNvSpPr txBox="1"/>
            <p:nvPr/>
          </p:nvSpPr>
          <p:spPr>
            <a:xfrm>
              <a:off x="2394325" y="6357062"/>
              <a:ext cx="11943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000" dirty="0">
                  <a:solidFill>
                    <a:schemeClr val="accent4">
                      <a:lumMod val="75000"/>
                    </a:schemeClr>
                  </a:solidFill>
                  <a:latin typeface="Bahnschrift SemiCondensed" panose="020B0502040204020203" pitchFamily="34" charset="0"/>
                </a:rPr>
                <a:t>Substrats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C00840D-BDC0-546B-91F0-A27A8BA0EF8A}"/>
              </a:ext>
            </a:extLst>
          </p:cNvPr>
          <p:cNvGrpSpPr/>
          <p:nvPr/>
        </p:nvGrpSpPr>
        <p:grpSpPr>
          <a:xfrm>
            <a:off x="39187" y="4748460"/>
            <a:ext cx="2447335" cy="1237994"/>
            <a:chOff x="7277176" y="5354574"/>
            <a:chExt cx="2447335" cy="1237994"/>
          </a:xfrm>
        </p:grpSpPr>
        <p:pic>
          <p:nvPicPr>
            <p:cNvPr id="13" name="Image 9">
              <a:extLst>
                <a:ext uri="{FF2B5EF4-FFF2-40B4-BE49-F238E27FC236}">
                  <a16:creationId xmlns:a16="http://schemas.microsoft.com/office/drawing/2014/main" id="{68ADB94D-7A11-427B-C42D-F9AF3F164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88178" y="5354574"/>
              <a:ext cx="825330" cy="82533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DF4BC34-ECD1-3FF9-03A3-2E07F9797A4C}"/>
                </a:ext>
              </a:extLst>
            </p:cNvPr>
            <p:cNvSpPr txBox="1"/>
            <p:nvPr/>
          </p:nvSpPr>
          <p:spPr>
            <a:xfrm>
              <a:off x="7277176" y="6192458"/>
              <a:ext cx="2447335" cy="400110"/>
            </a:xfrm>
            <a:prstGeom prst="rect">
              <a:avLst/>
            </a:prstGeom>
            <a:noFill/>
            <a:ln w="28575" cap="rnd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a-DK" sz="2000" dirty="0">
                  <a:solidFill>
                    <a:schemeClr val="accent2">
                      <a:lumMod val="75000"/>
                    </a:schemeClr>
                  </a:solidFill>
                  <a:latin typeface="Bahnschrift SemiCondensed" panose="020B0502040204020203" pitchFamily="34" charset="0"/>
                </a:rPr>
                <a:t>Contexte humain</a:t>
              </a:r>
            </a:p>
          </p:txBody>
        </p:sp>
      </p:grpSp>
      <p:pic>
        <p:nvPicPr>
          <p:cNvPr id="16" name="Picture 15" descr="Icon&#10;&#10;Description automatically generated with medium confidence">
            <a:extLst>
              <a:ext uri="{FF2B5EF4-FFF2-40B4-BE49-F238E27FC236}">
                <a16:creationId xmlns:a16="http://schemas.microsoft.com/office/drawing/2014/main" id="{41196BA6-D843-3698-CA94-D8DB3B5CDF6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22" y="3358507"/>
            <a:ext cx="1024282" cy="1171504"/>
          </a:xfrm>
          <a:prstGeom prst="rect">
            <a:avLst/>
          </a:prstGeom>
        </p:spPr>
      </p:pic>
      <p:sp>
        <p:nvSpPr>
          <p:cNvPr id="17" name="ZoneTexte 14">
            <a:extLst>
              <a:ext uri="{FF2B5EF4-FFF2-40B4-BE49-F238E27FC236}">
                <a16:creationId xmlns:a16="http://schemas.microsoft.com/office/drawing/2014/main" id="{DEA815B9-7C91-D2E9-0448-B9DCC2508BB5}"/>
              </a:ext>
            </a:extLst>
          </p:cNvPr>
          <p:cNvSpPr txBox="1"/>
          <p:nvPr/>
        </p:nvSpPr>
        <p:spPr>
          <a:xfrm>
            <a:off x="9490191" y="3194871"/>
            <a:ext cx="14986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000" dirty="0">
                <a:latin typeface="Bahnschrift SemiCondensed" panose="020B0502040204020203" pitchFamily="34" charset="0"/>
              </a:rPr>
              <a:t>Abondance</a:t>
            </a:r>
          </a:p>
          <a:p>
            <a:pPr algn="ctr"/>
            <a:r>
              <a:rPr lang="da-DK" sz="2000" dirty="0">
                <a:latin typeface="Bahnschrift SemiCondensed" panose="020B0502040204020203" pitchFamily="34" charset="0"/>
              </a:rPr>
              <a:t>&amp;</a:t>
            </a:r>
          </a:p>
          <a:p>
            <a:pPr algn="ctr"/>
            <a:r>
              <a:rPr lang="da-DK" sz="2000" dirty="0">
                <a:latin typeface="Bahnschrift SemiCondensed" panose="020B0502040204020203" pitchFamily="34" charset="0"/>
              </a:rPr>
              <a:t>Richesse spécifique</a:t>
            </a:r>
          </a:p>
        </p:txBody>
      </p:sp>
      <p:cxnSp>
        <p:nvCxnSpPr>
          <p:cNvPr id="20" name="Connecteur en angle 55">
            <a:extLst>
              <a:ext uri="{FF2B5EF4-FFF2-40B4-BE49-F238E27FC236}">
                <a16:creationId xmlns:a16="http://schemas.microsoft.com/office/drawing/2014/main" id="{74936F5C-A910-6FB1-D710-6258DDA6649C}"/>
              </a:ext>
            </a:extLst>
          </p:cNvPr>
          <p:cNvCxnSpPr>
            <a:cxnSpLocks/>
            <a:endCxn id="17" idx="0"/>
          </p:cNvCxnSpPr>
          <p:nvPr/>
        </p:nvCxnSpPr>
        <p:spPr>
          <a:xfrm rot="16200000" flipH="1">
            <a:off x="5159273" y="-1885362"/>
            <a:ext cx="1183817" cy="8976649"/>
          </a:xfrm>
          <a:prstGeom prst="bentConnector3">
            <a:avLst>
              <a:gd name="adj1" fmla="val -1931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en angle 55">
            <a:extLst>
              <a:ext uri="{FF2B5EF4-FFF2-40B4-BE49-F238E27FC236}">
                <a16:creationId xmlns:a16="http://schemas.microsoft.com/office/drawing/2014/main" id="{A09A46EE-0F76-C520-9C01-54807D91F56F}"/>
              </a:ext>
            </a:extLst>
          </p:cNvPr>
          <p:cNvCxnSpPr>
            <a:cxnSpLocks/>
            <a:stCxn id="14" idx="2"/>
            <a:endCxn id="17" idx="2"/>
          </p:cNvCxnSpPr>
          <p:nvPr/>
        </p:nvCxnSpPr>
        <p:spPr>
          <a:xfrm rot="5400000" flipH="1" flipV="1">
            <a:off x="5017109" y="764056"/>
            <a:ext cx="1468144" cy="8976652"/>
          </a:xfrm>
          <a:prstGeom prst="bentConnector3">
            <a:avLst>
              <a:gd name="adj1" fmla="val -15571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289774-784A-C409-2B78-8ACEA37A40B3}"/>
              </a:ext>
            </a:extLst>
          </p:cNvPr>
          <p:cNvCxnSpPr>
            <a:cxnSpLocks/>
          </p:cNvCxnSpPr>
          <p:nvPr/>
        </p:nvCxnSpPr>
        <p:spPr>
          <a:xfrm flipV="1">
            <a:off x="7074784" y="4184154"/>
            <a:ext cx="2447220" cy="8612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BD62490B-800D-8E57-BB1B-B9326ABAD9DF}"/>
              </a:ext>
            </a:extLst>
          </p:cNvPr>
          <p:cNvCxnSpPr>
            <a:cxnSpLocks/>
          </p:cNvCxnSpPr>
          <p:nvPr/>
        </p:nvCxnSpPr>
        <p:spPr>
          <a:xfrm>
            <a:off x="7074784" y="2755286"/>
            <a:ext cx="2415407" cy="9078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1EC6AC-999C-E589-B8F0-E966E3D2BEB3}"/>
              </a:ext>
            </a:extLst>
          </p:cNvPr>
          <p:cNvCxnSpPr/>
          <p:nvPr/>
        </p:nvCxnSpPr>
        <p:spPr>
          <a:xfrm>
            <a:off x="2006081" y="2860334"/>
            <a:ext cx="356429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E945FF8-CA3C-096A-45A5-874519370B47}"/>
              </a:ext>
            </a:extLst>
          </p:cNvPr>
          <p:cNvCxnSpPr/>
          <p:nvPr/>
        </p:nvCxnSpPr>
        <p:spPr>
          <a:xfrm>
            <a:off x="2006081" y="5270742"/>
            <a:ext cx="3564294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C22421B-10CD-1A05-8D75-DEAFD60489E9}"/>
              </a:ext>
            </a:extLst>
          </p:cNvPr>
          <p:cNvCxnSpPr>
            <a:cxnSpLocks/>
          </p:cNvCxnSpPr>
          <p:nvPr/>
        </p:nvCxnSpPr>
        <p:spPr>
          <a:xfrm>
            <a:off x="6515877" y="3663129"/>
            <a:ext cx="0" cy="65039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F12D2AA-0E54-3740-5720-F4C1D04DCC57}"/>
              </a:ext>
            </a:extLst>
          </p:cNvPr>
          <p:cNvCxnSpPr>
            <a:cxnSpLocks/>
          </p:cNvCxnSpPr>
          <p:nvPr/>
        </p:nvCxnSpPr>
        <p:spPr>
          <a:xfrm flipV="1">
            <a:off x="2407298" y="3429000"/>
            <a:ext cx="3163077" cy="184174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2BB6EBE-FAA8-105D-4557-069D089ED41A}"/>
              </a:ext>
            </a:extLst>
          </p:cNvPr>
          <p:cNvCxnSpPr>
            <a:cxnSpLocks/>
          </p:cNvCxnSpPr>
          <p:nvPr/>
        </p:nvCxnSpPr>
        <p:spPr>
          <a:xfrm>
            <a:off x="2407298" y="2860334"/>
            <a:ext cx="3163077" cy="1888126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D998BB9-0CDE-4A7A-8A8A-B7479B475929}"/>
              </a:ext>
            </a:extLst>
          </p:cNvPr>
          <p:cNvGrpSpPr/>
          <p:nvPr/>
        </p:nvGrpSpPr>
        <p:grpSpPr>
          <a:xfrm>
            <a:off x="-91207" y="2011054"/>
            <a:ext cx="2708129" cy="1338608"/>
            <a:chOff x="1017936" y="2253222"/>
            <a:chExt cx="2708129" cy="1338608"/>
          </a:xfrm>
        </p:grpSpPr>
        <p:sp>
          <p:nvSpPr>
            <p:cNvPr id="28" name="ZoneTexte 14">
              <a:extLst>
                <a:ext uri="{FF2B5EF4-FFF2-40B4-BE49-F238E27FC236}">
                  <a16:creationId xmlns:a16="http://schemas.microsoft.com/office/drawing/2014/main" id="{6CC1D99D-B238-8289-FFE9-7417F7D7CEBB}"/>
                </a:ext>
              </a:extLst>
            </p:cNvPr>
            <p:cNvSpPr txBox="1"/>
            <p:nvPr/>
          </p:nvSpPr>
          <p:spPr>
            <a:xfrm>
              <a:off x="1017936" y="2253222"/>
              <a:ext cx="2708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000" dirty="0">
                  <a:solidFill>
                    <a:schemeClr val="accent6">
                      <a:lumMod val="75000"/>
                    </a:schemeClr>
                  </a:solidFill>
                  <a:latin typeface="Bahnschrift SemiCondensed" panose="020B0502040204020203" pitchFamily="34" charset="0"/>
                </a:rPr>
                <a:t>Contexte géographique</a:t>
              </a:r>
            </a:p>
          </p:txBody>
        </p:sp>
        <p:pic>
          <p:nvPicPr>
            <p:cNvPr id="31" name="Image 17">
              <a:extLst>
                <a:ext uri="{FF2B5EF4-FFF2-40B4-BE49-F238E27FC236}">
                  <a16:creationId xmlns:a16="http://schemas.microsoft.com/office/drawing/2014/main" id="{3CAE6E2B-7FBC-57B9-7EB6-96C4639D9C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6174" y="2840185"/>
              <a:ext cx="751645" cy="7516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3354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754"/>
            <a:ext cx="10515600" cy="1325563"/>
          </a:xfrm>
        </p:spPr>
        <p:txBody>
          <a:bodyPr>
            <a:normAutofit/>
          </a:bodyPr>
          <a:lstStyle/>
          <a:p>
            <a:r>
              <a:rPr lang="fr-BE" dirty="0">
                <a:latin typeface="Bahnschrift Light Condensed" panose="020B0502040204020203" pitchFamily="34" charset="0"/>
              </a:rPr>
              <a:t>Stations</a:t>
            </a:r>
            <a:r>
              <a:rPr lang="en-US" dirty="0">
                <a:latin typeface="Bahnschrift Light Condensed" panose="020B0502040204020203" pitchFamily="34" charset="0"/>
              </a:rPr>
              <a:t> </a:t>
            </a:r>
            <a:r>
              <a:rPr lang="en-US" dirty="0" err="1">
                <a:latin typeface="Bahnschrift Light Condensed" panose="020B0502040204020203" pitchFamily="34" charset="0"/>
              </a:rPr>
              <a:t>EpoDic</a:t>
            </a:r>
            <a:r>
              <a:rPr lang="en-US" dirty="0">
                <a:latin typeface="Bahnschrift Light Condensed" panose="020B0502040204020203" pitchFamily="34" charset="0"/>
              </a:rPr>
              <a:t> 1&amp;2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95DCC5-854B-1B1A-9743-A27EFCB34CCF}"/>
              </a:ext>
            </a:extLst>
          </p:cNvPr>
          <p:cNvCxnSpPr>
            <a:cxnSpLocks/>
          </p:cNvCxnSpPr>
          <p:nvPr/>
        </p:nvCxnSpPr>
        <p:spPr>
          <a:xfrm>
            <a:off x="0" y="1146128"/>
            <a:ext cx="12027159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65405BF-CDF6-9E45-2EC4-91ADB45DD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714" y="48667"/>
            <a:ext cx="5363499" cy="67459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30F52F-9508-BBD5-C4F6-7FEA8E5169AB}"/>
              </a:ext>
            </a:extLst>
          </p:cNvPr>
          <p:cNvSpPr txBox="1"/>
          <p:nvPr/>
        </p:nvSpPr>
        <p:spPr>
          <a:xfrm>
            <a:off x="838200" y="1304007"/>
            <a:ext cx="492599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342900">
              <a:buFont typeface="Symbol" panose="05050102010706020507" pitchFamily="18" charset="2"/>
              <a:buChar char=""/>
            </a:pPr>
            <a:r>
              <a:rPr lang="en-US" sz="2000" dirty="0">
                <a:latin typeface="Bahnschrift SemiCondensed" panose="020B0502040204020203" pitchFamily="34" charset="0"/>
              </a:rPr>
              <a:t>29 stations </a:t>
            </a:r>
            <a:r>
              <a:rPr lang="en-US" sz="2000" dirty="0" err="1">
                <a:latin typeface="Bahnschrift SemiCondensed" panose="020B0502040204020203" pitchFamily="34" charset="0"/>
              </a:rPr>
              <a:t>platier</a:t>
            </a:r>
            <a:r>
              <a:rPr lang="en-US" sz="2000" dirty="0">
                <a:latin typeface="Bahnschrift SemiCondensed" panose="020B0502040204020203" pitchFamily="34" charset="0"/>
              </a:rPr>
              <a:t> </a:t>
            </a:r>
            <a:r>
              <a:rPr lang="fr-BE" sz="2000" dirty="0">
                <a:latin typeface="Bahnschrift SemiCondensed" panose="020B0502040204020203" pitchFamily="34" charset="0"/>
              </a:rPr>
              <a:t>échantillonnées</a:t>
            </a:r>
          </a:p>
          <a:p>
            <a:pPr indent="-342900">
              <a:buFont typeface="Symbol" panose="05050102010706020507" pitchFamily="18" charset="2"/>
              <a:buChar char=""/>
            </a:pPr>
            <a:endParaRPr lang="fr-BE" sz="2000" dirty="0">
              <a:latin typeface="Bahnschrift SemiCondensed" panose="020B0502040204020203" pitchFamily="34" charset="0"/>
            </a:endParaRPr>
          </a:p>
          <a:p>
            <a:pPr indent="-342900">
              <a:buFont typeface="Symbol" panose="05050102010706020507" pitchFamily="18" charset="2"/>
              <a:buChar char=""/>
            </a:pPr>
            <a:r>
              <a:rPr lang="fr-BE" sz="2000" dirty="0">
                <a:latin typeface="Bahnschrift SemiCondensed" panose="020B0502040204020203" pitchFamily="34" charset="0"/>
              </a:rPr>
              <a:t>5 zones par stations; 130 relevés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endParaRPr lang="da-DK" sz="2000" dirty="0">
              <a:latin typeface="Bahnschrift SemiCondensed" panose="020B0502040204020203" pitchFamily="34" charset="0"/>
            </a:endParaRPr>
          </a:p>
          <a:p>
            <a:endParaRPr lang="da-DK" sz="2000" dirty="0">
              <a:latin typeface="Bahnschrift SemiCondensed" panose="020B0502040204020203" pitchFamily="34" charset="0"/>
            </a:endParaRPr>
          </a:p>
          <a:p>
            <a:endParaRPr lang="da-DK" sz="2000" dirty="0">
              <a:latin typeface="Bahnschrift SemiCondensed" panose="020B0502040204020203" pitchFamily="34" charset="0"/>
            </a:endParaRPr>
          </a:p>
        </p:txBody>
      </p:sp>
      <p:pic>
        <p:nvPicPr>
          <p:cNvPr id="9" name="Image 1">
            <a:extLst>
              <a:ext uri="{FF2B5EF4-FFF2-40B4-BE49-F238E27FC236}">
                <a16:creationId xmlns:a16="http://schemas.microsoft.com/office/drawing/2014/main" id="{280D6D17-FEAD-A0D1-521D-661F8C674C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24" y="2479465"/>
            <a:ext cx="4843243" cy="407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968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875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Bahnschrift Light Condensed" panose="020B0502040204020203" pitchFamily="34" charset="0"/>
              </a:rPr>
              <a:t>Résultats</a:t>
            </a:r>
            <a:r>
              <a:rPr lang="en-US" dirty="0">
                <a:latin typeface="Bahnschrift Light Condensed" panose="020B0502040204020203" pitchFamily="34" charset="0"/>
              </a:rPr>
              <a:t> </a:t>
            </a:r>
            <a:r>
              <a:rPr lang="en-US" dirty="0" err="1">
                <a:latin typeface="Bahnschrift Light Condensed" panose="020B0502040204020203" pitchFamily="34" charset="0"/>
              </a:rPr>
              <a:t>préliminaires</a:t>
            </a:r>
            <a:r>
              <a:rPr lang="en-US" dirty="0">
                <a:latin typeface="Bahnschrift Light Condensed" panose="020B0502040204020203" pitchFamily="34" charset="0"/>
              </a:rPr>
              <a:t> :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95DCC5-854B-1B1A-9743-A27EFCB34CCF}"/>
              </a:ext>
            </a:extLst>
          </p:cNvPr>
          <p:cNvCxnSpPr>
            <a:cxnSpLocks/>
          </p:cNvCxnSpPr>
          <p:nvPr/>
        </p:nvCxnSpPr>
        <p:spPr>
          <a:xfrm>
            <a:off x="0" y="1146128"/>
            <a:ext cx="1219200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E649C2AE-1EE9-9F2C-CC3F-5864CEF40FE6}"/>
              </a:ext>
            </a:extLst>
          </p:cNvPr>
          <p:cNvGrpSpPr/>
          <p:nvPr/>
        </p:nvGrpSpPr>
        <p:grpSpPr>
          <a:xfrm>
            <a:off x="1963601" y="1344317"/>
            <a:ext cx="9809299" cy="5035729"/>
            <a:chOff x="3282961" y="18754"/>
            <a:chExt cx="8835806" cy="30787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5291142-A081-D9BB-F1AD-FD81549EF8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80671"/>
            <a:stretch/>
          </p:blipFill>
          <p:spPr>
            <a:xfrm>
              <a:off x="3282962" y="18754"/>
              <a:ext cx="8835805" cy="132555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CB629AA-D4F7-12DC-FE22-DF70C82DD5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1429" r="9100" b="37425"/>
            <a:stretch/>
          </p:blipFill>
          <p:spPr>
            <a:xfrm>
              <a:off x="3282962" y="1344313"/>
              <a:ext cx="8031744" cy="76440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E449C76-01B6-661D-E1CB-876D1C188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3810" b="1772"/>
            <a:stretch/>
          </p:blipFill>
          <p:spPr>
            <a:xfrm>
              <a:off x="3282961" y="2108718"/>
              <a:ext cx="8835805" cy="98874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909C03C-E3E3-EBD6-19AA-D310B9057359}"/>
              </a:ext>
            </a:extLst>
          </p:cNvPr>
          <p:cNvSpPr txBox="1"/>
          <p:nvPr/>
        </p:nvSpPr>
        <p:spPr>
          <a:xfrm>
            <a:off x="1213793" y="1828234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Taille population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A882C7-B55F-1B3A-2424-7025ECFD3583}"/>
              </a:ext>
            </a:extLst>
          </p:cNvPr>
          <p:cNvSpPr txBox="1"/>
          <p:nvPr/>
        </p:nvSpPr>
        <p:spPr>
          <a:xfrm>
            <a:off x="1007706" y="2435465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urbanisée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19F5D8-F3D1-9948-85AA-9DA736498941}"/>
              </a:ext>
            </a:extLst>
          </p:cNvPr>
          <p:cNvSpPr txBox="1"/>
          <p:nvPr/>
        </p:nvSpPr>
        <p:spPr>
          <a:xfrm>
            <a:off x="1007705" y="3048796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2">
                    <a:lumMod val="75000"/>
                  </a:schemeClr>
                </a:solidFill>
                <a:latin typeface="Bahnschrift SemiCondensed" panose="020B0502040204020203" pitchFamily="34" charset="0"/>
              </a:rPr>
              <a:t>Surface cultivée</a:t>
            </a:r>
          </a:p>
        </p:txBody>
      </p:sp>
      <p:pic>
        <p:nvPicPr>
          <p:cNvPr id="13" name="Image 9">
            <a:extLst>
              <a:ext uri="{FF2B5EF4-FFF2-40B4-BE49-F238E27FC236}">
                <a16:creationId xmlns:a16="http://schemas.microsoft.com/office/drawing/2014/main" id="{97CDF33E-E607-EDB7-463C-1EDD6B3F43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44" y="2228344"/>
            <a:ext cx="825330" cy="8253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8D48E9-0535-34EF-FEA1-E624D578922F}"/>
              </a:ext>
            </a:extLst>
          </p:cNvPr>
          <p:cNvSpPr txBox="1"/>
          <p:nvPr/>
        </p:nvSpPr>
        <p:spPr>
          <a:xfrm>
            <a:off x="1007704" y="3662127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[Chlorophylle A]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772C86-1B7C-4ACE-6F9C-F4CA448AAA92}"/>
              </a:ext>
            </a:extLst>
          </p:cNvPr>
          <p:cNvSpPr txBox="1"/>
          <p:nvPr/>
        </p:nvSpPr>
        <p:spPr>
          <a:xfrm>
            <a:off x="1007704" y="4269903"/>
            <a:ext cx="203407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rgbClr val="002060"/>
                </a:solidFill>
                <a:latin typeface="Bahnschrift SemiCondensed" panose="020B0502040204020203" pitchFamily="34" charset="0"/>
              </a:rPr>
              <a:t>[NH4]</a:t>
            </a:r>
          </a:p>
        </p:txBody>
      </p:sp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28A72CCD-3DB9-502E-6704-A2D07F166A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15" y="3717180"/>
            <a:ext cx="623387" cy="8674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52B6B80-A284-B90E-E9B5-4BDC1EBCFB93}"/>
              </a:ext>
            </a:extLst>
          </p:cNvPr>
          <p:cNvSpPr txBox="1"/>
          <p:nvPr/>
        </p:nvSpPr>
        <p:spPr>
          <a:xfrm>
            <a:off x="1213793" y="4872881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Sable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EB0455-C5F2-F583-E84F-7B41B550B0FB}"/>
              </a:ext>
            </a:extLst>
          </p:cNvPr>
          <p:cNvSpPr txBox="1"/>
          <p:nvPr/>
        </p:nvSpPr>
        <p:spPr>
          <a:xfrm>
            <a:off x="1213793" y="5492170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da-DK" sz="2000" dirty="0">
                <a:solidFill>
                  <a:schemeClr val="accent4">
                    <a:lumMod val="75000"/>
                  </a:schemeClr>
                </a:solidFill>
                <a:latin typeface="Bahnschrift SemiCondensed" panose="020B0502040204020203" pitchFamily="34" charset="0"/>
              </a:rPr>
              <a:t>Vase</a:t>
            </a:r>
          </a:p>
        </p:txBody>
      </p:sp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7C11B8FB-A633-896A-5D93-25DCEDDAEBF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79" y="4888789"/>
            <a:ext cx="971212" cy="97121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724EAFF-8B43-E69A-99E8-85C37DD8DCD6}"/>
              </a:ext>
            </a:extLst>
          </p:cNvPr>
          <p:cNvSpPr txBox="1"/>
          <p:nvPr/>
        </p:nvSpPr>
        <p:spPr>
          <a:xfrm>
            <a:off x="3041779" y="1301586"/>
            <a:ext cx="2519266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Effet direct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5F3E5B-67CE-0E7F-6417-09AFF6CC9055}"/>
              </a:ext>
            </a:extLst>
          </p:cNvPr>
          <p:cNvSpPr txBox="1"/>
          <p:nvPr/>
        </p:nvSpPr>
        <p:spPr>
          <a:xfrm>
            <a:off x="5636557" y="1301586"/>
            <a:ext cx="2519266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Effet indirect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AC3DFC-A7B9-809E-3FAD-86CF0C2D5D61}"/>
              </a:ext>
            </a:extLst>
          </p:cNvPr>
          <p:cNvSpPr txBox="1"/>
          <p:nvPr/>
        </p:nvSpPr>
        <p:spPr>
          <a:xfrm>
            <a:off x="8226403" y="1301586"/>
            <a:ext cx="2519266" cy="40011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da-DK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Effet total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93E0C4F-A283-E629-F8ED-FB89BABF44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345" t="53242" b="43895"/>
          <a:stretch/>
        </p:blipFill>
        <p:spPr>
          <a:xfrm>
            <a:off x="6394701" y="206731"/>
            <a:ext cx="947093" cy="32115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0F69304-F50F-56F0-97E2-770B6FA214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505" t="56284" r="-160" b="40853"/>
          <a:stretch/>
        </p:blipFill>
        <p:spPr>
          <a:xfrm>
            <a:off x="6394701" y="622859"/>
            <a:ext cx="947093" cy="32115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BBB9E9C-0CAC-66F4-38B2-E0FDC2A2FDA8}"/>
              </a:ext>
            </a:extLst>
          </p:cNvPr>
          <p:cNvSpPr txBox="1"/>
          <p:nvPr/>
        </p:nvSpPr>
        <p:spPr>
          <a:xfrm>
            <a:off x="6734971" y="165191"/>
            <a:ext cx="1827988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a-DK" sz="2000" dirty="0">
                <a:latin typeface="Bahnschrift SemiCondensed" panose="020B0502040204020203" pitchFamily="34" charset="0"/>
              </a:rPr>
              <a:t>Abondance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AEE4AE-48FF-D6D7-4150-957AD6B462B4}"/>
              </a:ext>
            </a:extLst>
          </p:cNvPr>
          <p:cNvSpPr txBox="1"/>
          <p:nvPr/>
        </p:nvSpPr>
        <p:spPr>
          <a:xfrm>
            <a:off x="6734970" y="559671"/>
            <a:ext cx="2388709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a-DK" sz="2000" dirty="0">
                <a:latin typeface="Bahnschrift SemiCondensed" panose="020B0502040204020203" pitchFamily="34" charset="0"/>
              </a:rPr>
              <a:t>Richesse spécifique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6D8FA22-FA5E-5B6E-4390-8F1AED369629}"/>
              </a:ext>
            </a:extLst>
          </p:cNvPr>
          <p:cNvSpPr/>
          <p:nvPr/>
        </p:nvSpPr>
        <p:spPr>
          <a:xfrm>
            <a:off x="5598801" y="1275806"/>
            <a:ext cx="5792755" cy="47726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4F0AC28-9092-8079-C18D-18ABC137BEA4}"/>
              </a:ext>
            </a:extLst>
          </p:cNvPr>
          <p:cNvSpPr/>
          <p:nvPr/>
        </p:nvSpPr>
        <p:spPr>
          <a:xfrm>
            <a:off x="5666581" y="4189389"/>
            <a:ext cx="5792755" cy="47726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33534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415</Words>
  <Application>Microsoft Macintosh PowerPoint</Application>
  <PresentationFormat>Grand écran</PresentationFormat>
  <Paragraphs>131</Paragraphs>
  <Slides>12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1" baseType="lpstr">
      <vt:lpstr>Arial</vt:lpstr>
      <vt:lpstr>Bahnschrift</vt:lpstr>
      <vt:lpstr>Bahnschrift Light Condensed</vt:lpstr>
      <vt:lpstr>Bahnschrift SemiCondensed</vt:lpstr>
      <vt:lpstr>Calibri</vt:lpstr>
      <vt:lpstr>Calibri Light</vt:lpstr>
      <vt:lpstr>Symbol</vt:lpstr>
      <vt:lpstr>Wingdings</vt:lpstr>
      <vt:lpstr>Thème Office</vt:lpstr>
      <vt:lpstr>Réunion DEAL- CUFR</vt:lpstr>
      <vt:lpstr>Avancé EpoDic II</vt:lpstr>
      <vt:lpstr>Présentation PowerPoint</vt:lpstr>
      <vt:lpstr>Présentation PowerPoint</vt:lpstr>
      <vt:lpstr>Contexte environmental</vt:lpstr>
      <vt:lpstr>Déterminismes environmentaux : effets directs  </vt:lpstr>
      <vt:lpstr>Déterminismes environmentaux : effets directs &amp; indirects  </vt:lpstr>
      <vt:lpstr>Stations EpoDic 1&amp;2</vt:lpstr>
      <vt:lpstr>Résultats préliminaires : </vt:lpstr>
      <vt:lpstr>Résultats préliminaires : </vt:lpstr>
      <vt:lpstr>Résultats préliminaires : </vt:lpstr>
      <vt:lpstr>Résultats préliminaires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Emmanuel CORSE</dc:creator>
  <cp:lastModifiedBy>chiraz trabelsi</cp:lastModifiedBy>
  <cp:revision>11</cp:revision>
  <dcterms:created xsi:type="dcterms:W3CDTF">2023-03-20T05:15:18Z</dcterms:created>
  <dcterms:modified xsi:type="dcterms:W3CDTF">2024-11-28T11:35:56Z</dcterms:modified>
</cp:coreProperties>
</file>

<file path=docProps/thumbnail.jpeg>
</file>